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hartEx1.xml" ContentType="application/vnd.ms-office.chartex+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1"/>
  </p:notesMasterIdLst>
  <p:sldIdLst>
    <p:sldId id="258" r:id="rId2"/>
    <p:sldId id="277" r:id="rId3"/>
    <p:sldId id="354" r:id="rId4"/>
    <p:sldId id="347" r:id="rId5"/>
    <p:sldId id="264" r:id="rId6"/>
    <p:sldId id="269" r:id="rId7"/>
    <p:sldId id="273" r:id="rId8"/>
    <p:sldId id="328" r:id="rId9"/>
    <p:sldId id="358" r:id="rId10"/>
    <p:sldId id="300" r:id="rId11"/>
    <p:sldId id="356" r:id="rId12"/>
    <p:sldId id="332" r:id="rId13"/>
    <p:sldId id="348" r:id="rId14"/>
    <p:sldId id="352" r:id="rId15"/>
    <p:sldId id="350" r:id="rId16"/>
    <p:sldId id="349" r:id="rId17"/>
    <p:sldId id="345" r:id="rId18"/>
    <p:sldId id="346" r:id="rId19"/>
    <p:sldId id="315" r:id="rId20"/>
    <p:sldId id="303" r:id="rId21"/>
    <p:sldId id="314" r:id="rId22"/>
    <p:sldId id="304" r:id="rId23"/>
    <p:sldId id="317" r:id="rId24"/>
    <p:sldId id="320" r:id="rId25"/>
    <p:sldId id="321" r:id="rId26"/>
    <p:sldId id="319" r:id="rId27"/>
    <p:sldId id="335" r:id="rId28"/>
    <p:sldId id="337" r:id="rId29"/>
    <p:sldId id="306" r:id="rId30"/>
    <p:sldId id="357" r:id="rId31"/>
    <p:sldId id="308" r:id="rId32"/>
    <p:sldId id="325" r:id="rId33"/>
    <p:sldId id="336" r:id="rId34"/>
    <p:sldId id="341" r:id="rId35"/>
    <p:sldId id="312" r:id="rId36"/>
    <p:sldId id="274" r:id="rId37"/>
    <p:sldId id="340" r:id="rId38"/>
    <p:sldId id="299" r:id="rId39"/>
    <p:sldId id="344"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47"/>
    <p:restoredTop sz="91766"/>
  </p:normalViewPr>
  <p:slideViewPr>
    <p:cSldViewPr snapToGrid="0" snapToObjects="1">
      <p:cViewPr varScale="1">
        <p:scale>
          <a:sx n="89" d="100"/>
          <a:sy n="89" d="100"/>
        </p:scale>
        <p:origin x="76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Ex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chartEx1.xml><?xml version="1.0" encoding="utf-8"?>
<cx:chartSpace xmlns:a="http://schemas.openxmlformats.org/drawingml/2006/main" xmlns:r="http://schemas.openxmlformats.org/officeDocument/2006/relationships" xmlns:cx="http://schemas.microsoft.com/office/drawing/2014/chartex">
  <cx:chart>
    <cx:title pos="t" align="ctr" overlay="0"/>
    <cx:plotArea>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5BCC18-EABA-8D42-9F5C-83E02C429293}" type="doc">
      <dgm:prSet loTypeId="urn:microsoft.com/office/officeart/2005/8/layout/cycle4#1" loCatId="" qsTypeId="urn:microsoft.com/office/officeart/2005/8/quickstyle/simple1" qsCatId="simple" csTypeId="urn:microsoft.com/office/officeart/2005/8/colors/accent1_2" csCatId="accent1" phldr="1"/>
      <dgm:spPr/>
      <dgm:t>
        <a:bodyPr/>
        <a:lstStyle/>
        <a:p>
          <a:endParaRPr lang="en-US"/>
        </a:p>
      </dgm:t>
    </dgm:pt>
    <dgm:pt modelId="{D8282392-5BCA-984C-B07C-910B3C712533}">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err="1">
              <a:latin typeface="Times New Roman" panose="02020603050405020304" pitchFamily="18" charset="0"/>
              <a:cs typeface="Times New Roman" panose="02020603050405020304" pitchFamily="18" charset="0"/>
            </a:rPr>
            <a:t>Həyat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tərzi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dəyişikliyi</a:t>
          </a:r>
          <a:endParaRPr lang="en-US" sz="1800" dirty="0">
            <a:latin typeface="Times New Roman" panose="02020603050405020304" pitchFamily="18" charset="0"/>
            <a:cs typeface="Times New Roman" panose="02020603050405020304" pitchFamily="18" charset="0"/>
          </a:endParaRPr>
        </a:p>
        <a:p>
          <a:pPr marL="0" lvl="0" defTabSz="1778000">
            <a:lnSpc>
              <a:spcPct val="90000"/>
            </a:lnSpc>
            <a:spcBef>
              <a:spcPct val="0"/>
            </a:spcBef>
            <a:spcAft>
              <a:spcPct val="35000"/>
            </a:spcAft>
            <a:buNone/>
          </a:pPr>
          <a:endParaRPr lang="en-US" sz="1800" dirty="0"/>
        </a:p>
      </dgm:t>
    </dgm:pt>
    <dgm:pt modelId="{4815368A-2ABA-0848-BD9C-192B8BA4617F}" type="parTrans" cxnId="{C980E156-BFA7-A84D-95B8-689BB997D6F1}">
      <dgm:prSet/>
      <dgm:spPr/>
      <dgm:t>
        <a:bodyPr/>
        <a:lstStyle/>
        <a:p>
          <a:endParaRPr lang="en-US"/>
        </a:p>
      </dgm:t>
    </dgm:pt>
    <dgm:pt modelId="{1AD16B4A-1CD9-8845-A049-AE2CCA93FC10}" type="sibTrans" cxnId="{C980E156-BFA7-A84D-95B8-689BB997D6F1}">
      <dgm:prSet/>
      <dgm:spPr/>
      <dgm:t>
        <a:bodyPr/>
        <a:lstStyle/>
        <a:p>
          <a:endParaRPr lang="en-US"/>
        </a:p>
      </dgm:t>
    </dgm:pt>
    <dgm:pt modelId="{E174AA8E-5BFC-FC4C-B514-C3038882879D}">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err="1">
              <a:latin typeface="Times New Roman" panose="02020603050405020304" pitchFamily="18" charset="0"/>
              <a:cs typeface="Times New Roman" panose="02020603050405020304" pitchFamily="18" charset="0"/>
            </a:rPr>
            <a:t>Dərman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müalicəsi</a:t>
          </a:r>
          <a:endParaRPr lang="en-US" sz="1800" dirty="0">
            <a:latin typeface="Times New Roman" panose="02020603050405020304" pitchFamily="18" charset="0"/>
            <a:cs typeface="Times New Roman" panose="02020603050405020304" pitchFamily="18" charset="0"/>
          </a:endParaRPr>
        </a:p>
        <a:p>
          <a:pPr marL="0" lvl="0" defTabSz="1022350">
            <a:lnSpc>
              <a:spcPct val="90000"/>
            </a:lnSpc>
            <a:spcBef>
              <a:spcPct val="0"/>
            </a:spcBef>
            <a:spcAft>
              <a:spcPct val="35000"/>
            </a:spcAft>
            <a:buNone/>
          </a:pPr>
          <a:endParaRPr lang="en-US" sz="1900" dirty="0"/>
        </a:p>
      </dgm:t>
    </dgm:pt>
    <dgm:pt modelId="{C7FEA74D-2FD7-3D45-826B-42C35570FBAE}" type="parTrans" cxnId="{D686A44A-4470-B94F-B3E6-EDC502FFC8C6}">
      <dgm:prSet/>
      <dgm:spPr/>
      <dgm:t>
        <a:bodyPr/>
        <a:lstStyle/>
        <a:p>
          <a:endParaRPr lang="en-US"/>
        </a:p>
      </dgm:t>
    </dgm:pt>
    <dgm:pt modelId="{CD9B78C0-D0AC-7344-85A2-5BF21B7BF86C}" type="sibTrans" cxnId="{D686A44A-4470-B94F-B3E6-EDC502FFC8C6}">
      <dgm:prSet/>
      <dgm:spPr/>
      <dgm:t>
        <a:bodyPr/>
        <a:lstStyle/>
        <a:p>
          <a:endParaRPr lang="en-US"/>
        </a:p>
      </dgm:t>
    </dgm:pt>
    <dgm:pt modelId="{8CBB4DCF-2F65-414C-98BA-FA78A948A42C}">
      <dgm:prSet phldrT="[Text]"/>
      <dgm:spPr/>
      <dgm:t>
        <a:bodyPr/>
        <a:lstStyle/>
        <a:p>
          <a:r>
            <a:rPr lang="en-US" dirty="0" err="1">
              <a:latin typeface="Times New Roman" panose="02020603050405020304" pitchFamily="18" charset="0"/>
              <a:cs typeface="Times New Roman" panose="02020603050405020304" pitchFamily="18" charset="0"/>
            </a:rPr>
            <a:t>Alternativ</a:t>
          </a:r>
          <a:endParaRPr lang="en-US" dirty="0">
            <a:latin typeface="Times New Roman" panose="02020603050405020304" pitchFamily="18" charset="0"/>
            <a:cs typeface="Times New Roman" panose="02020603050405020304" pitchFamily="18" charset="0"/>
          </a:endParaRPr>
        </a:p>
      </dgm:t>
    </dgm:pt>
    <dgm:pt modelId="{D758019D-6986-A546-9778-3C2E4DD1AD52}" type="parTrans" cxnId="{C3585BD5-9F36-EE4F-92D7-CE98A0F0135F}">
      <dgm:prSet/>
      <dgm:spPr/>
      <dgm:t>
        <a:bodyPr/>
        <a:lstStyle/>
        <a:p>
          <a:endParaRPr lang="en-US"/>
        </a:p>
      </dgm:t>
    </dgm:pt>
    <dgm:pt modelId="{65E721B4-0C19-A84E-B502-55865293A609}" type="sibTrans" cxnId="{C3585BD5-9F36-EE4F-92D7-CE98A0F0135F}">
      <dgm:prSet/>
      <dgm:spPr/>
      <dgm:t>
        <a:bodyPr/>
        <a:lstStyle/>
        <a:p>
          <a:endParaRPr lang="en-US"/>
        </a:p>
      </dgm:t>
    </dgm:pt>
    <dgm:pt modelId="{583DEFCE-7819-9E45-A66B-E2D838AE2840}">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PCI,CABG</a:t>
          </a:r>
        </a:p>
        <a:p>
          <a:pPr marL="0" lvl="0" defTabSz="1022350">
            <a:lnSpc>
              <a:spcPct val="90000"/>
            </a:lnSpc>
            <a:spcBef>
              <a:spcPct val="0"/>
            </a:spcBef>
            <a:spcAft>
              <a:spcPct val="35000"/>
            </a:spcAft>
            <a:buNone/>
          </a:pPr>
          <a:endParaRPr lang="en-US" dirty="0"/>
        </a:p>
      </dgm:t>
    </dgm:pt>
    <dgm:pt modelId="{F78173AC-0C1A-7940-BE41-49F9D35ADD57}" type="parTrans" cxnId="{2843D57C-4597-6C45-BC75-A0BF48FF08FB}">
      <dgm:prSet/>
      <dgm:spPr/>
      <dgm:t>
        <a:bodyPr/>
        <a:lstStyle/>
        <a:p>
          <a:endParaRPr lang="en-US"/>
        </a:p>
      </dgm:t>
    </dgm:pt>
    <dgm:pt modelId="{7137557D-3A0E-F84E-9448-8E2E3FFBCE78}" type="sibTrans" cxnId="{2843D57C-4597-6C45-BC75-A0BF48FF08FB}">
      <dgm:prSet/>
      <dgm:spPr/>
      <dgm:t>
        <a:bodyPr/>
        <a:lstStyle/>
        <a:p>
          <a:endParaRPr lang="en-US"/>
        </a:p>
      </dgm:t>
    </dgm:pt>
    <dgm:pt modelId="{24CE4CE0-246A-4C8B-838C-CA61EC437882}">
      <dgm:prSet/>
      <dgm:spPr/>
      <dgm:t>
        <a:bodyPr/>
        <a:lstStyle/>
        <a:p>
          <a:endParaRPr lang="ru-RU"/>
        </a:p>
      </dgm:t>
    </dgm:pt>
    <dgm:pt modelId="{4F93A493-0609-41C8-9A36-208EFC862027}" type="parTrans" cxnId="{ED2F1554-C615-450C-9FF2-E397882E27D4}">
      <dgm:prSet/>
      <dgm:spPr/>
      <dgm:t>
        <a:bodyPr/>
        <a:lstStyle/>
        <a:p>
          <a:endParaRPr lang="ru-RU"/>
        </a:p>
      </dgm:t>
    </dgm:pt>
    <dgm:pt modelId="{C734654C-B8FA-4993-8BFF-1BEDAC8AB19E}" type="sibTrans" cxnId="{ED2F1554-C615-450C-9FF2-E397882E27D4}">
      <dgm:prSet/>
      <dgm:spPr/>
      <dgm:t>
        <a:bodyPr/>
        <a:lstStyle/>
        <a:p>
          <a:endParaRPr lang="ru-RU"/>
        </a:p>
      </dgm:t>
    </dgm:pt>
    <dgm:pt modelId="{E6B7A663-6C8E-4449-AE3E-EA99CFA215E1}">
      <dgm:prSet/>
      <dgm:spPr/>
      <dgm:t>
        <a:bodyPr/>
        <a:lstStyle/>
        <a:p>
          <a:endParaRPr lang="ru-RU"/>
        </a:p>
      </dgm:t>
    </dgm:pt>
    <dgm:pt modelId="{DAEF80C4-17D8-4115-8BB0-A8F7607BAB65}" type="parTrans" cxnId="{97E57C79-F20C-4F83-BBD7-551F7FDEDD7A}">
      <dgm:prSet/>
      <dgm:spPr/>
      <dgm:t>
        <a:bodyPr/>
        <a:lstStyle/>
        <a:p>
          <a:endParaRPr lang="ru-RU"/>
        </a:p>
      </dgm:t>
    </dgm:pt>
    <dgm:pt modelId="{135FA426-33C3-4F00-AED6-34B5295A4CE4}" type="sibTrans" cxnId="{97E57C79-F20C-4F83-BBD7-551F7FDEDD7A}">
      <dgm:prSet/>
      <dgm:spPr/>
      <dgm:t>
        <a:bodyPr/>
        <a:lstStyle/>
        <a:p>
          <a:endParaRPr lang="ru-RU"/>
        </a:p>
      </dgm:t>
    </dgm:pt>
    <dgm:pt modelId="{D11EF6F7-FADE-416A-B04C-1A5DCB514F71}">
      <dgm:prSet/>
      <dgm:spPr/>
      <dgm:t>
        <a:bodyPr/>
        <a:lstStyle/>
        <a:p>
          <a:endParaRPr lang="ru-RU"/>
        </a:p>
      </dgm:t>
    </dgm:pt>
    <dgm:pt modelId="{8553731B-C7AF-4AB8-8909-34B6E55A9295}" type="parTrans" cxnId="{056156F7-7A9F-4F40-ADF4-7F02E5C5F291}">
      <dgm:prSet/>
      <dgm:spPr/>
      <dgm:t>
        <a:bodyPr/>
        <a:lstStyle/>
        <a:p>
          <a:endParaRPr lang="ru-RU"/>
        </a:p>
      </dgm:t>
    </dgm:pt>
    <dgm:pt modelId="{CF4A2C30-C64D-478F-9240-56901A225D82}" type="sibTrans" cxnId="{056156F7-7A9F-4F40-ADF4-7F02E5C5F291}">
      <dgm:prSet/>
      <dgm:spPr/>
      <dgm:t>
        <a:bodyPr/>
        <a:lstStyle/>
        <a:p>
          <a:endParaRPr lang="ru-RU"/>
        </a:p>
      </dgm:t>
    </dgm:pt>
    <dgm:pt modelId="{3EB0C0CF-3F3A-467A-B582-914E9FE592A0}">
      <dgm:prSet/>
      <dgm:spPr/>
      <dgm:t>
        <a:bodyPr/>
        <a:lstStyle/>
        <a:p>
          <a:endParaRPr lang="ru-RU"/>
        </a:p>
      </dgm:t>
    </dgm:pt>
    <dgm:pt modelId="{97F96114-391E-45A8-9955-2D4CC586EB4D}" type="parTrans" cxnId="{E9CC845F-399E-4238-9639-24D8581C86D8}">
      <dgm:prSet/>
      <dgm:spPr/>
      <dgm:t>
        <a:bodyPr/>
        <a:lstStyle/>
        <a:p>
          <a:endParaRPr lang="ru-RU"/>
        </a:p>
      </dgm:t>
    </dgm:pt>
    <dgm:pt modelId="{B411E7D9-13A0-40FB-8814-5E27FC38216B}" type="sibTrans" cxnId="{E9CC845F-399E-4238-9639-24D8581C86D8}">
      <dgm:prSet/>
      <dgm:spPr/>
      <dgm:t>
        <a:bodyPr/>
        <a:lstStyle/>
        <a:p>
          <a:endParaRPr lang="ru-RU"/>
        </a:p>
      </dgm:t>
    </dgm:pt>
    <dgm:pt modelId="{AA7EF132-3C7E-DA47-AB0A-13584C4944F1}" type="pres">
      <dgm:prSet presAssocID="{4F5BCC18-EABA-8D42-9F5C-83E02C429293}" presName="cycleMatrixDiagram" presStyleCnt="0">
        <dgm:presLayoutVars>
          <dgm:chMax val="1"/>
          <dgm:dir/>
          <dgm:animLvl val="lvl"/>
          <dgm:resizeHandles val="exact"/>
        </dgm:presLayoutVars>
      </dgm:prSet>
      <dgm:spPr/>
      <dgm:t>
        <a:bodyPr/>
        <a:lstStyle/>
        <a:p>
          <a:endParaRPr lang="ru-RU"/>
        </a:p>
      </dgm:t>
    </dgm:pt>
    <dgm:pt modelId="{0859982D-293E-6E45-899E-4FEDC00D7DA4}" type="pres">
      <dgm:prSet presAssocID="{4F5BCC18-EABA-8D42-9F5C-83E02C429293}" presName="children" presStyleCnt="0"/>
      <dgm:spPr/>
    </dgm:pt>
    <dgm:pt modelId="{BF75EC62-1D1D-494A-B131-A1362163D709}" type="pres">
      <dgm:prSet presAssocID="{4F5BCC18-EABA-8D42-9F5C-83E02C429293}" presName="childPlaceholder" presStyleCnt="0"/>
      <dgm:spPr/>
    </dgm:pt>
    <dgm:pt modelId="{A7D34C35-F51B-4946-ACDF-C8F3650CEBC2}" type="pres">
      <dgm:prSet presAssocID="{4F5BCC18-EABA-8D42-9F5C-83E02C429293}" presName="circle" presStyleCnt="0"/>
      <dgm:spPr/>
    </dgm:pt>
    <dgm:pt modelId="{218D890D-545E-8248-BE4A-59900A96E099}" type="pres">
      <dgm:prSet presAssocID="{4F5BCC18-EABA-8D42-9F5C-83E02C429293}" presName="quadrant1" presStyleLbl="node1" presStyleIdx="0" presStyleCnt="4">
        <dgm:presLayoutVars>
          <dgm:chMax val="1"/>
          <dgm:bulletEnabled val="1"/>
        </dgm:presLayoutVars>
      </dgm:prSet>
      <dgm:spPr/>
      <dgm:t>
        <a:bodyPr/>
        <a:lstStyle/>
        <a:p>
          <a:endParaRPr lang="ru-RU"/>
        </a:p>
      </dgm:t>
    </dgm:pt>
    <dgm:pt modelId="{3B800031-59C9-E74B-984C-964274477525}" type="pres">
      <dgm:prSet presAssocID="{4F5BCC18-EABA-8D42-9F5C-83E02C429293}" presName="quadrant2" presStyleLbl="node1" presStyleIdx="1" presStyleCnt="4">
        <dgm:presLayoutVars>
          <dgm:chMax val="1"/>
          <dgm:bulletEnabled val="1"/>
        </dgm:presLayoutVars>
      </dgm:prSet>
      <dgm:spPr/>
      <dgm:t>
        <a:bodyPr/>
        <a:lstStyle/>
        <a:p>
          <a:endParaRPr lang="ru-RU"/>
        </a:p>
      </dgm:t>
    </dgm:pt>
    <dgm:pt modelId="{6D728B7E-6887-2248-A143-A447BEC220CC}" type="pres">
      <dgm:prSet presAssocID="{4F5BCC18-EABA-8D42-9F5C-83E02C429293}" presName="quadrant3" presStyleLbl="node1" presStyleIdx="2" presStyleCnt="4">
        <dgm:presLayoutVars>
          <dgm:chMax val="1"/>
          <dgm:bulletEnabled val="1"/>
        </dgm:presLayoutVars>
      </dgm:prSet>
      <dgm:spPr/>
      <dgm:t>
        <a:bodyPr/>
        <a:lstStyle/>
        <a:p>
          <a:endParaRPr lang="ru-RU"/>
        </a:p>
      </dgm:t>
    </dgm:pt>
    <dgm:pt modelId="{9131DCF4-67A8-E14B-8B8D-69FBC4225CFD}" type="pres">
      <dgm:prSet presAssocID="{4F5BCC18-EABA-8D42-9F5C-83E02C429293}" presName="quadrant4" presStyleLbl="node1" presStyleIdx="3" presStyleCnt="4">
        <dgm:presLayoutVars>
          <dgm:chMax val="1"/>
          <dgm:bulletEnabled val="1"/>
        </dgm:presLayoutVars>
      </dgm:prSet>
      <dgm:spPr/>
      <dgm:t>
        <a:bodyPr/>
        <a:lstStyle/>
        <a:p>
          <a:endParaRPr lang="ru-RU"/>
        </a:p>
      </dgm:t>
    </dgm:pt>
    <dgm:pt modelId="{1327B13D-7BF6-6045-B64D-2EE1446ACACC}" type="pres">
      <dgm:prSet presAssocID="{4F5BCC18-EABA-8D42-9F5C-83E02C429293}" presName="quadrantPlaceholder" presStyleCnt="0"/>
      <dgm:spPr/>
    </dgm:pt>
    <dgm:pt modelId="{D9C9323E-8D05-3440-8911-ECA2697C57B4}" type="pres">
      <dgm:prSet presAssocID="{4F5BCC18-EABA-8D42-9F5C-83E02C429293}" presName="center1" presStyleLbl="fgShp" presStyleIdx="0" presStyleCnt="2"/>
      <dgm:spPr/>
    </dgm:pt>
    <dgm:pt modelId="{F0D932C9-74FD-F841-89AB-635AA7E98956}" type="pres">
      <dgm:prSet presAssocID="{4F5BCC18-EABA-8D42-9F5C-83E02C429293}" presName="center2" presStyleLbl="fgShp" presStyleIdx="1" presStyleCnt="2"/>
      <dgm:spPr/>
    </dgm:pt>
  </dgm:ptLst>
  <dgm:cxnLst>
    <dgm:cxn modelId="{4FB6A91C-6DD8-F14C-B73B-CE6AE20AE963}" type="presOf" srcId="{4F5BCC18-EABA-8D42-9F5C-83E02C429293}" destId="{AA7EF132-3C7E-DA47-AB0A-13584C4944F1}" srcOrd="0" destOrd="0" presId="urn:microsoft.com/office/officeart/2005/8/layout/cycle4#1"/>
    <dgm:cxn modelId="{C980E156-BFA7-A84D-95B8-689BB997D6F1}" srcId="{4F5BCC18-EABA-8D42-9F5C-83E02C429293}" destId="{D8282392-5BCA-984C-B07C-910B3C712533}" srcOrd="0" destOrd="0" parTransId="{4815368A-2ABA-0848-BD9C-192B8BA4617F}" sibTransId="{1AD16B4A-1CD9-8845-A049-AE2CCA93FC10}"/>
    <dgm:cxn modelId="{3CF204D8-6CA0-DA46-97E0-EE22656D4B10}" type="presOf" srcId="{E174AA8E-5BFC-FC4C-B514-C3038882879D}" destId="{3B800031-59C9-E74B-984C-964274477525}" srcOrd="0" destOrd="0" presId="urn:microsoft.com/office/officeart/2005/8/layout/cycle4#1"/>
    <dgm:cxn modelId="{ED2F1554-C615-450C-9FF2-E397882E27D4}" srcId="{4F5BCC18-EABA-8D42-9F5C-83E02C429293}" destId="{24CE4CE0-246A-4C8B-838C-CA61EC437882}" srcOrd="4" destOrd="0" parTransId="{4F93A493-0609-41C8-9A36-208EFC862027}" sibTransId="{C734654C-B8FA-4993-8BFF-1BEDAC8AB19E}"/>
    <dgm:cxn modelId="{97E57C79-F20C-4F83-BBD7-551F7FDEDD7A}" srcId="{4F5BCC18-EABA-8D42-9F5C-83E02C429293}" destId="{E6B7A663-6C8E-4449-AE3E-EA99CFA215E1}" srcOrd="5" destOrd="0" parTransId="{DAEF80C4-17D8-4115-8BB0-A8F7607BAB65}" sibTransId="{135FA426-33C3-4F00-AED6-34B5295A4CE4}"/>
    <dgm:cxn modelId="{A710D5D1-49BD-3C45-AEAB-9AE65685A795}" type="presOf" srcId="{583DEFCE-7819-9E45-A66B-E2D838AE2840}" destId="{9131DCF4-67A8-E14B-8B8D-69FBC4225CFD}" srcOrd="0" destOrd="0" presId="urn:microsoft.com/office/officeart/2005/8/layout/cycle4#1"/>
    <dgm:cxn modelId="{C3585BD5-9F36-EE4F-92D7-CE98A0F0135F}" srcId="{4F5BCC18-EABA-8D42-9F5C-83E02C429293}" destId="{8CBB4DCF-2F65-414C-98BA-FA78A948A42C}" srcOrd="2" destOrd="0" parTransId="{D758019D-6986-A546-9778-3C2E4DD1AD52}" sibTransId="{65E721B4-0C19-A84E-B502-55865293A609}"/>
    <dgm:cxn modelId="{E15C52A1-5E3D-1F45-B0A1-22A069CE8AEE}" type="presOf" srcId="{8CBB4DCF-2F65-414C-98BA-FA78A948A42C}" destId="{6D728B7E-6887-2248-A143-A447BEC220CC}" srcOrd="0" destOrd="0" presId="urn:microsoft.com/office/officeart/2005/8/layout/cycle4#1"/>
    <dgm:cxn modelId="{D21250CE-85CB-BE43-9480-973A68AF5FC4}" type="presOf" srcId="{D8282392-5BCA-984C-B07C-910B3C712533}" destId="{218D890D-545E-8248-BE4A-59900A96E099}" srcOrd="0" destOrd="0" presId="urn:microsoft.com/office/officeart/2005/8/layout/cycle4#1"/>
    <dgm:cxn modelId="{E9CC845F-399E-4238-9639-24D8581C86D8}" srcId="{4F5BCC18-EABA-8D42-9F5C-83E02C429293}" destId="{3EB0C0CF-3F3A-467A-B582-914E9FE592A0}" srcOrd="7" destOrd="0" parTransId="{97F96114-391E-45A8-9955-2D4CC586EB4D}" sibTransId="{B411E7D9-13A0-40FB-8814-5E27FC38216B}"/>
    <dgm:cxn modelId="{D686A44A-4470-B94F-B3E6-EDC502FFC8C6}" srcId="{4F5BCC18-EABA-8D42-9F5C-83E02C429293}" destId="{E174AA8E-5BFC-FC4C-B514-C3038882879D}" srcOrd="1" destOrd="0" parTransId="{C7FEA74D-2FD7-3D45-826B-42C35570FBAE}" sibTransId="{CD9B78C0-D0AC-7344-85A2-5BF21B7BF86C}"/>
    <dgm:cxn modelId="{2843D57C-4597-6C45-BC75-A0BF48FF08FB}" srcId="{4F5BCC18-EABA-8D42-9F5C-83E02C429293}" destId="{583DEFCE-7819-9E45-A66B-E2D838AE2840}" srcOrd="3" destOrd="0" parTransId="{F78173AC-0C1A-7940-BE41-49F9D35ADD57}" sibTransId="{7137557D-3A0E-F84E-9448-8E2E3FFBCE78}"/>
    <dgm:cxn modelId="{056156F7-7A9F-4F40-ADF4-7F02E5C5F291}" srcId="{4F5BCC18-EABA-8D42-9F5C-83E02C429293}" destId="{D11EF6F7-FADE-416A-B04C-1A5DCB514F71}" srcOrd="6" destOrd="0" parTransId="{8553731B-C7AF-4AB8-8909-34B6E55A9295}" sibTransId="{CF4A2C30-C64D-478F-9240-56901A225D82}"/>
    <dgm:cxn modelId="{9AFE16F1-44AE-D648-94F5-0C0A2E94DA13}" type="presParOf" srcId="{AA7EF132-3C7E-DA47-AB0A-13584C4944F1}" destId="{0859982D-293E-6E45-899E-4FEDC00D7DA4}" srcOrd="0" destOrd="0" presId="urn:microsoft.com/office/officeart/2005/8/layout/cycle4#1"/>
    <dgm:cxn modelId="{3DC04B1C-EE2E-BF42-A026-48CB7853C8E4}" type="presParOf" srcId="{0859982D-293E-6E45-899E-4FEDC00D7DA4}" destId="{BF75EC62-1D1D-494A-B131-A1362163D709}" srcOrd="0" destOrd="0" presId="urn:microsoft.com/office/officeart/2005/8/layout/cycle4#1"/>
    <dgm:cxn modelId="{5E718048-89E7-8242-9FC0-0EE9B504BA3E}" type="presParOf" srcId="{AA7EF132-3C7E-DA47-AB0A-13584C4944F1}" destId="{A7D34C35-F51B-4946-ACDF-C8F3650CEBC2}" srcOrd="1" destOrd="0" presId="urn:microsoft.com/office/officeart/2005/8/layout/cycle4#1"/>
    <dgm:cxn modelId="{2FCCB478-5817-E640-9B61-BAEB835A5DBD}" type="presParOf" srcId="{A7D34C35-F51B-4946-ACDF-C8F3650CEBC2}" destId="{218D890D-545E-8248-BE4A-59900A96E099}" srcOrd="0" destOrd="0" presId="urn:microsoft.com/office/officeart/2005/8/layout/cycle4#1"/>
    <dgm:cxn modelId="{AA93EE78-84F2-5049-AE9A-1B3697EA844A}" type="presParOf" srcId="{A7D34C35-F51B-4946-ACDF-C8F3650CEBC2}" destId="{3B800031-59C9-E74B-984C-964274477525}" srcOrd="1" destOrd="0" presId="urn:microsoft.com/office/officeart/2005/8/layout/cycle4#1"/>
    <dgm:cxn modelId="{BD19E4E0-7F7E-594B-AE61-55EDFD5BCD86}" type="presParOf" srcId="{A7D34C35-F51B-4946-ACDF-C8F3650CEBC2}" destId="{6D728B7E-6887-2248-A143-A447BEC220CC}" srcOrd="2" destOrd="0" presId="urn:microsoft.com/office/officeart/2005/8/layout/cycle4#1"/>
    <dgm:cxn modelId="{C6E8A19B-7DA7-6B45-A43E-CE248C313B0D}" type="presParOf" srcId="{A7D34C35-F51B-4946-ACDF-C8F3650CEBC2}" destId="{9131DCF4-67A8-E14B-8B8D-69FBC4225CFD}" srcOrd="3" destOrd="0" presId="urn:microsoft.com/office/officeart/2005/8/layout/cycle4#1"/>
    <dgm:cxn modelId="{3B7C334A-E78A-E44A-9211-E30EA7D570E8}" type="presParOf" srcId="{A7D34C35-F51B-4946-ACDF-C8F3650CEBC2}" destId="{1327B13D-7BF6-6045-B64D-2EE1446ACACC}" srcOrd="4" destOrd="0" presId="urn:microsoft.com/office/officeart/2005/8/layout/cycle4#1"/>
    <dgm:cxn modelId="{4BA0CF02-28B7-2548-BECE-DE6BB4D1F8F5}" type="presParOf" srcId="{AA7EF132-3C7E-DA47-AB0A-13584C4944F1}" destId="{D9C9323E-8D05-3440-8911-ECA2697C57B4}" srcOrd="2" destOrd="0" presId="urn:microsoft.com/office/officeart/2005/8/layout/cycle4#1"/>
    <dgm:cxn modelId="{E20D6537-79BD-BA46-A351-06ADA58992AF}" type="presParOf" srcId="{AA7EF132-3C7E-DA47-AB0A-13584C4944F1}" destId="{F0D932C9-74FD-F841-89AB-635AA7E98956}" srcOrd="3" destOrd="0" presId="urn:microsoft.com/office/officeart/2005/8/layout/cycle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D890D-545E-8248-BE4A-59900A96E099}">
      <dsp:nvSpPr>
        <dsp:cNvPr id="0" name=""/>
        <dsp:cNvSpPr/>
      </dsp:nvSpPr>
      <dsp:spPr>
        <a:xfrm>
          <a:off x="2567445" y="264499"/>
          <a:ext cx="2009264" cy="2009264"/>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err="1">
              <a:latin typeface="Times New Roman" panose="02020603050405020304" pitchFamily="18" charset="0"/>
              <a:cs typeface="Times New Roman" panose="02020603050405020304" pitchFamily="18" charset="0"/>
            </a:rPr>
            <a:t>Həyat</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tərzi</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dəyişikliyi</a:t>
          </a:r>
          <a:endParaRPr lang="en-US" sz="1800" kern="1200" dirty="0">
            <a:latin typeface="Times New Roman" panose="02020603050405020304" pitchFamily="18" charset="0"/>
            <a:cs typeface="Times New Roman" panose="02020603050405020304" pitchFamily="18" charset="0"/>
          </a:endParaRPr>
        </a:p>
        <a:p>
          <a:pPr marL="0" lvl="0" algn="ctr" defTabSz="1778000">
            <a:lnSpc>
              <a:spcPct val="90000"/>
            </a:lnSpc>
            <a:spcBef>
              <a:spcPct val="0"/>
            </a:spcBef>
            <a:spcAft>
              <a:spcPct val="35000"/>
            </a:spcAft>
            <a:buNone/>
          </a:pPr>
          <a:endParaRPr lang="en-US" sz="1800" kern="1200" dirty="0"/>
        </a:p>
      </dsp:txBody>
      <dsp:txXfrm>
        <a:off x="3155945" y="852999"/>
        <a:ext cx="1420764" cy="1420764"/>
      </dsp:txXfrm>
    </dsp:sp>
    <dsp:sp modelId="{3B800031-59C9-E74B-984C-964274477525}">
      <dsp:nvSpPr>
        <dsp:cNvPr id="0" name=""/>
        <dsp:cNvSpPr/>
      </dsp:nvSpPr>
      <dsp:spPr>
        <a:xfrm rot="5400000">
          <a:off x="4669516" y="264499"/>
          <a:ext cx="2009264" cy="2009264"/>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err="1">
              <a:latin typeface="Times New Roman" panose="02020603050405020304" pitchFamily="18" charset="0"/>
              <a:cs typeface="Times New Roman" panose="02020603050405020304" pitchFamily="18" charset="0"/>
            </a:rPr>
            <a:t>Dərman</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müalicəsi</a:t>
          </a:r>
          <a:endParaRPr lang="en-US" sz="1800" kern="1200" dirty="0">
            <a:latin typeface="Times New Roman" panose="02020603050405020304" pitchFamily="18" charset="0"/>
            <a:cs typeface="Times New Roman" panose="02020603050405020304" pitchFamily="18" charset="0"/>
          </a:endParaRPr>
        </a:p>
        <a:p>
          <a:pPr marL="0" lvl="0" algn="ctr" defTabSz="1022350">
            <a:lnSpc>
              <a:spcPct val="90000"/>
            </a:lnSpc>
            <a:spcBef>
              <a:spcPct val="0"/>
            </a:spcBef>
            <a:spcAft>
              <a:spcPct val="35000"/>
            </a:spcAft>
            <a:buNone/>
          </a:pPr>
          <a:endParaRPr lang="en-US" sz="1900" kern="1200" dirty="0"/>
        </a:p>
      </dsp:txBody>
      <dsp:txXfrm rot="-5400000">
        <a:off x="4669516" y="852999"/>
        <a:ext cx="1420764" cy="1420764"/>
      </dsp:txXfrm>
    </dsp:sp>
    <dsp:sp modelId="{6D728B7E-6887-2248-A143-A447BEC220CC}">
      <dsp:nvSpPr>
        <dsp:cNvPr id="0" name=""/>
        <dsp:cNvSpPr/>
      </dsp:nvSpPr>
      <dsp:spPr>
        <a:xfrm rot="10800000">
          <a:off x="4669516" y="2366570"/>
          <a:ext cx="2009264" cy="2009264"/>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err="1">
              <a:latin typeface="Times New Roman" panose="02020603050405020304" pitchFamily="18" charset="0"/>
              <a:cs typeface="Times New Roman" panose="02020603050405020304" pitchFamily="18" charset="0"/>
            </a:rPr>
            <a:t>Alternativ</a:t>
          </a:r>
          <a:endParaRPr lang="en-US" sz="1900" kern="1200" dirty="0">
            <a:latin typeface="Times New Roman" panose="02020603050405020304" pitchFamily="18" charset="0"/>
            <a:cs typeface="Times New Roman" panose="02020603050405020304" pitchFamily="18" charset="0"/>
          </a:endParaRPr>
        </a:p>
      </dsp:txBody>
      <dsp:txXfrm rot="10800000">
        <a:off x="4669516" y="2366570"/>
        <a:ext cx="1420764" cy="1420764"/>
      </dsp:txXfrm>
    </dsp:sp>
    <dsp:sp modelId="{9131DCF4-67A8-E14B-8B8D-69FBC4225CFD}">
      <dsp:nvSpPr>
        <dsp:cNvPr id="0" name=""/>
        <dsp:cNvSpPr/>
      </dsp:nvSpPr>
      <dsp:spPr>
        <a:xfrm rot="16200000">
          <a:off x="2567445" y="2366570"/>
          <a:ext cx="2009264" cy="2009264"/>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900" kern="1200" dirty="0">
              <a:latin typeface="Times New Roman" panose="02020603050405020304" pitchFamily="18" charset="0"/>
              <a:cs typeface="Times New Roman" panose="02020603050405020304" pitchFamily="18" charset="0"/>
            </a:rPr>
            <a:t>PCI,CABG</a:t>
          </a:r>
        </a:p>
        <a:p>
          <a:pPr marL="0" lvl="0" algn="ctr" defTabSz="1022350">
            <a:lnSpc>
              <a:spcPct val="90000"/>
            </a:lnSpc>
            <a:spcBef>
              <a:spcPct val="0"/>
            </a:spcBef>
            <a:spcAft>
              <a:spcPct val="35000"/>
            </a:spcAft>
            <a:buNone/>
          </a:pPr>
          <a:endParaRPr lang="en-US" sz="1900" kern="1200" dirty="0"/>
        </a:p>
      </dsp:txBody>
      <dsp:txXfrm rot="5400000">
        <a:off x="3155945" y="2366570"/>
        <a:ext cx="1420764" cy="1420764"/>
      </dsp:txXfrm>
    </dsp:sp>
    <dsp:sp modelId="{D9C9323E-8D05-3440-8911-ECA2697C57B4}">
      <dsp:nvSpPr>
        <dsp:cNvPr id="0" name=""/>
        <dsp:cNvSpPr/>
      </dsp:nvSpPr>
      <dsp:spPr>
        <a:xfrm>
          <a:off x="4276248" y="1902536"/>
          <a:ext cx="693729" cy="603243"/>
        </a:xfrm>
        <a:prstGeom prst="circular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D932C9-74FD-F841-89AB-635AA7E98956}">
      <dsp:nvSpPr>
        <dsp:cNvPr id="0" name=""/>
        <dsp:cNvSpPr/>
      </dsp:nvSpPr>
      <dsp:spPr>
        <a:xfrm rot="10800000">
          <a:off x="4276248" y="2134553"/>
          <a:ext cx="693729" cy="603243"/>
        </a:xfrm>
        <a:prstGeom prst="circular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FE7B76-F10A-3A4C-AB46-6C91ACB3965D}" type="datetimeFigureOut">
              <a:rPr lang="x-none" smtClean="0"/>
              <a:pPr/>
              <a:t>10-Dec-22</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D5C3F0-B579-DF4C-AC89-B7A8065C1128}" type="slidenum">
              <a:rPr lang="x-none" smtClean="0"/>
              <a:pPr/>
              <a:t>‹#›</a:t>
            </a:fld>
            <a:endParaRPr lang="x-none"/>
          </a:p>
        </p:txBody>
      </p:sp>
    </p:spTree>
    <p:extLst>
      <p:ext uri="{BB962C8B-B14F-4D97-AF65-F5344CB8AC3E}">
        <p14:creationId xmlns:p14="http://schemas.microsoft.com/office/powerpoint/2010/main" val="1035527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ciencedirect.com/topics/medicine-and-dentistry/counterpulsation"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www.sciencedirect.com/topics/medicine-and-dentistry/systole" TargetMode="External"/><Relationship Id="rId4" Type="http://schemas.openxmlformats.org/officeDocument/2006/relationships/hyperlink" Target="https://www.sciencedirect.com/topics/medicine-and-dentistry/diastole"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212121"/>
                </a:solidFill>
                <a:latin typeface="Cambria" panose="02040503050406030204" pitchFamily="18" charset="0"/>
              </a:rPr>
              <a:t>These patients experience chronic symptoms in the context of CAD, </a:t>
            </a:r>
            <a:r>
              <a:rPr lang="en-US" sz="1200" dirty="0" err="1">
                <a:solidFill>
                  <a:srgbClr val="212121"/>
                </a:solidFill>
                <a:latin typeface="Cambria" panose="02040503050406030204" pitchFamily="18" charset="0"/>
              </a:rPr>
              <a:t>characterised</a:t>
            </a:r>
            <a:r>
              <a:rPr lang="en-US" sz="1200" dirty="0">
                <a:solidFill>
                  <a:srgbClr val="212121"/>
                </a:solidFill>
                <a:latin typeface="Cambria" panose="02040503050406030204" pitchFamily="18" charset="0"/>
              </a:rPr>
              <a:t> by angina-type pain, which is uncontrolled despite optimal pharmacological, interventional and surgical therapy. </a:t>
            </a:r>
          </a:p>
          <a:p>
            <a:r>
              <a:rPr lang="en-US" sz="1200" b="0" i="0" u="none" strike="noStrike" dirty="0">
                <a:solidFill>
                  <a:srgbClr val="212121"/>
                </a:solidFill>
                <a:effectLst/>
                <a:latin typeface="Cambria" panose="02040503050406030204" pitchFamily="18" charset="0"/>
              </a:rPr>
              <a:t>Refractory angina (RA) is conventionally defined as a chronic condition (≥3 months in duration) </a:t>
            </a:r>
            <a:r>
              <a:rPr lang="en-US" sz="1200" b="0" i="0" u="none" strike="noStrike" dirty="0" err="1">
                <a:solidFill>
                  <a:srgbClr val="212121"/>
                </a:solidFill>
                <a:effectLst/>
                <a:latin typeface="Cambria" panose="02040503050406030204" pitchFamily="18" charset="0"/>
              </a:rPr>
              <a:t>characterised</a:t>
            </a:r>
            <a:r>
              <a:rPr lang="en-US" sz="1200" b="0" i="0" u="none" strike="noStrike" dirty="0">
                <a:solidFill>
                  <a:srgbClr val="212121"/>
                </a:solidFill>
                <a:effectLst/>
                <a:latin typeface="Cambria" panose="02040503050406030204" pitchFamily="18" charset="0"/>
              </a:rPr>
              <a:t> by angina in the setting of coronary artery disease (CAD), which cannot be controlled by a combination of optimal medical therapy, angioplasty or bypass surgery, and where reversible myocardial </a:t>
            </a:r>
            <a:r>
              <a:rPr lang="en-US" sz="1200" b="0" i="0" u="none" strike="noStrike" dirty="0" err="1">
                <a:solidFill>
                  <a:srgbClr val="212121"/>
                </a:solidFill>
                <a:effectLst/>
                <a:latin typeface="Cambria" panose="02040503050406030204" pitchFamily="18" charset="0"/>
              </a:rPr>
              <a:t>ischaemia</a:t>
            </a:r>
            <a:r>
              <a:rPr lang="en-US" sz="1200" b="0" i="0" u="none" strike="noStrike" dirty="0">
                <a:solidFill>
                  <a:srgbClr val="212121"/>
                </a:solidFill>
                <a:effectLst/>
                <a:latin typeface="Cambria" panose="02040503050406030204" pitchFamily="18" charset="0"/>
              </a:rPr>
              <a:t> has been clinically established to be the cause of the symptoms</a:t>
            </a:r>
            <a:endParaRPr lang="x-none" dirty="0"/>
          </a:p>
        </p:txBody>
      </p:sp>
      <p:sp>
        <p:nvSpPr>
          <p:cNvPr id="4" name="Slide Number Placeholder 3"/>
          <p:cNvSpPr>
            <a:spLocks noGrp="1"/>
          </p:cNvSpPr>
          <p:nvPr>
            <p:ph type="sldNum" sz="quarter" idx="5"/>
          </p:nvPr>
        </p:nvSpPr>
        <p:spPr/>
        <p:txBody>
          <a:bodyPr/>
          <a:lstStyle/>
          <a:p>
            <a:fld id="{B8D5C3F0-B579-DF4C-AC89-B7A8065C1128}" type="slidenum">
              <a:rPr lang="x-none" smtClean="0"/>
              <a:pPr/>
              <a:t>2</a:t>
            </a:fld>
            <a:endParaRPr lang="x-none"/>
          </a:p>
        </p:txBody>
      </p:sp>
    </p:spTree>
    <p:extLst>
      <p:ext uri="{BB962C8B-B14F-4D97-AF65-F5344CB8AC3E}">
        <p14:creationId xmlns:p14="http://schemas.microsoft.com/office/powerpoint/2010/main" val="727676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B8D5C3F0-B579-DF4C-AC89-B7A8065C1128}" type="slidenum">
              <a:rPr lang="x-none" smtClean="0"/>
              <a:pPr/>
              <a:t>21</a:t>
            </a:fld>
            <a:endParaRPr lang="x-none"/>
          </a:p>
        </p:txBody>
      </p:sp>
    </p:spTree>
    <p:extLst>
      <p:ext uri="{BB962C8B-B14F-4D97-AF65-F5344CB8AC3E}">
        <p14:creationId xmlns:p14="http://schemas.microsoft.com/office/powerpoint/2010/main" val="3159946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B8D5C3F0-B579-DF4C-AC89-B7A8065C1128}" type="slidenum">
              <a:rPr lang="x-none" smtClean="0"/>
              <a:pPr/>
              <a:t>22</a:t>
            </a:fld>
            <a:endParaRPr lang="x-none"/>
          </a:p>
        </p:txBody>
      </p:sp>
    </p:spTree>
    <p:extLst>
      <p:ext uri="{BB962C8B-B14F-4D97-AF65-F5344CB8AC3E}">
        <p14:creationId xmlns:p14="http://schemas.microsoft.com/office/powerpoint/2010/main" val="2740171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B8D5C3F0-B579-DF4C-AC89-B7A8065C1128}" type="slidenum">
              <a:rPr lang="x-none" smtClean="0"/>
              <a:pPr/>
              <a:t>23</a:t>
            </a:fld>
            <a:endParaRPr lang="x-none"/>
          </a:p>
        </p:txBody>
      </p:sp>
    </p:spTree>
    <p:extLst>
      <p:ext uri="{BB962C8B-B14F-4D97-AF65-F5344CB8AC3E}">
        <p14:creationId xmlns:p14="http://schemas.microsoft.com/office/powerpoint/2010/main" val="2335027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2E2E2E"/>
                </a:solidFill>
                <a:effectLst/>
                <a:latin typeface="NexusSerif"/>
              </a:rPr>
              <a:t>Enhanced external </a:t>
            </a:r>
            <a:r>
              <a:rPr lang="en-US" b="0" i="0" u="sng" strike="noStrike" dirty="0">
                <a:solidFill>
                  <a:srgbClr val="2E2E2E"/>
                </a:solidFill>
                <a:effectLst/>
                <a:latin typeface="NexusSerif"/>
                <a:hlinkClick r:id="rId3" tooltip="Learn more about counterpulsation from ScienceDirect's AI-generated Topic Pages"/>
              </a:rPr>
              <a:t>counterpulsation</a:t>
            </a:r>
            <a:r>
              <a:rPr lang="en-US" b="0" i="0" u="none" strike="noStrike" dirty="0">
                <a:solidFill>
                  <a:srgbClr val="2E2E2E"/>
                </a:solidFill>
                <a:effectLst/>
                <a:latin typeface="NexusSerif"/>
              </a:rPr>
              <a:t> (EECP) is a noninvasive device aiming to induce arterial diastolic retrograde blood flow to improve coronary perfusion. It is composed of 3 pairs of pneumatic cuffs compressing the calves, thighs and buttocks intermittently inflating at around 300 mm Hg in a distal-to-proximal sequence during early </a:t>
            </a:r>
            <a:r>
              <a:rPr lang="en-US" b="0" i="0" u="sng" strike="noStrike" dirty="0">
                <a:solidFill>
                  <a:srgbClr val="2E2E2E"/>
                </a:solidFill>
                <a:effectLst/>
                <a:latin typeface="NexusSerif"/>
                <a:hlinkClick r:id="rId4" tooltip="Learn more about diastole from ScienceDirect's AI-generated Topic Pages"/>
              </a:rPr>
              <a:t>diastole</a:t>
            </a:r>
            <a:r>
              <a:rPr lang="en-US" b="0" i="0" u="none" strike="noStrike" dirty="0">
                <a:solidFill>
                  <a:srgbClr val="2E2E2E"/>
                </a:solidFill>
                <a:effectLst/>
                <a:latin typeface="NexusSerif"/>
              </a:rPr>
              <a:t>, and subsequently deflating just before the </a:t>
            </a:r>
            <a:r>
              <a:rPr lang="en-US" b="0" i="0" u="sng" dirty="0">
                <a:solidFill>
                  <a:srgbClr val="2E2E2E"/>
                </a:solidFill>
                <a:effectLst/>
                <a:latin typeface="NexusSerif"/>
                <a:hlinkClick r:id="rId5" tooltip="Learn more about systole from ScienceDirect's AI-generated Topic Pages"/>
              </a:rPr>
              <a:t>systole</a:t>
            </a:r>
            <a:r>
              <a:rPr lang="en-US" b="0" i="0" u="none" strike="noStrike" dirty="0">
                <a:solidFill>
                  <a:srgbClr val="2E2E2E"/>
                </a:solidFill>
                <a:effectLst/>
                <a:latin typeface="NexusSerif"/>
              </a:rPr>
              <a:t> with an electrocardiogram guide. The standard treatment protocol involves 1-h sessions, 5 days/week for 7 weeks.</a:t>
            </a:r>
            <a:endParaRPr lang="x-none" dirty="0"/>
          </a:p>
        </p:txBody>
      </p:sp>
      <p:sp>
        <p:nvSpPr>
          <p:cNvPr id="4" name="Slide Number Placeholder 3"/>
          <p:cNvSpPr>
            <a:spLocks noGrp="1"/>
          </p:cNvSpPr>
          <p:nvPr>
            <p:ph type="sldNum" sz="quarter" idx="5"/>
          </p:nvPr>
        </p:nvSpPr>
        <p:spPr/>
        <p:txBody>
          <a:bodyPr/>
          <a:lstStyle/>
          <a:p>
            <a:fld id="{B8D5C3F0-B579-DF4C-AC89-B7A8065C1128}" type="slidenum">
              <a:rPr lang="x-none" smtClean="0"/>
              <a:pPr/>
              <a:t>24</a:t>
            </a:fld>
            <a:endParaRPr lang="x-none"/>
          </a:p>
        </p:txBody>
      </p:sp>
    </p:spTree>
    <p:extLst>
      <p:ext uri="{BB962C8B-B14F-4D97-AF65-F5344CB8AC3E}">
        <p14:creationId xmlns:p14="http://schemas.microsoft.com/office/powerpoint/2010/main" val="2207600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improved coronary diastolic perfusion results in flow-mediated vasodilation, which may further enhance capillary blood flow redistribution and angiogenesis. After EECP therapy, increased coronary shear stress triggers release of angiogenic factors and increases circulating CD34+ stem cells. The rapid pre-systolic decompression of the cuffs generates systolic left ventricular unloading, increasing cardiac output and possibly resulting in a superimposed peripheral training effect (80) (Figure 4).</a:t>
            </a:r>
            <a:endParaRPr lang="x-none" dirty="0"/>
          </a:p>
        </p:txBody>
      </p:sp>
      <p:sp>
        <p:nvSpPr>
          <p:cNvPr id="4" name="Slide Number Placeholder 3"/>
          <p:cNvSpPr>
            <a:spLocks noGrp="1"/>
          </p:cNvSpPr>
          <p:nvPr>
            <p:ph type="sldNum" sz="quarter" idx="5"/>
          </p:nvPr>
        </p:nvSpPr>
        <p:spPr/>
        <p:txBody>
          <a:bodyPr/>
          <a:lstStyle/>
          <a:p>
            <a:fld id="{B8D5C3F0-B579-DF4C-AC89-B7A8065C1128}" type="slidenum">
              <a:rPr lang="x-none" smtClean="0"/>
              <a:pPr/>
              <a:t>25</a:t>
            </a:fld>
            <a:endParaRPr lang="x-none"/>
          </a:p>
        </p:txBody>
      </p:sp>
    </p:spTree>
    <p:extLst>
      <p:ext uri="{BB962C8B-B14F-4D97-AF65-F5344CB8AC3E}">
        <p14:creationId xmlns:p14="http://schemas.microsoft.com/office/powerpoint/2010/main" val="2866239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Bir </a:t>
            </a:r>
            <a:r>
              <a:rPr lang="en-US" dirty="0" err="1"/>
              <a:t>sıra</a:t>
            </a:r>
            <a:r>
              <a:rPr lang="en-US" dirty="0"/>
              <a:t> </a:t>
            </a:r>
            <a:r>
              <a:rPr lang="en-US" dirty="0" err="1"/>
              <a:t>kiçik</a:t>
            </a:r>
            <a:r>
              <a:rPr lang="en-US" dirty="0"/>
              <a:t> </a:t>
            </a:r>
            <a:r>
              <a:rPr lang="en-US" dirty="0" err="1"/>
              <a:t>tədqiqatlar</a:t>
            </a:r>
            <a:r>
              <a:rPr lang="en-US" dirty="0"/>
              <a:t> EECP-</a:t>
            </a:r>
            <a:r>
              <a:rPr lang="en-US" dirty="0" err="1"/>
              <a:t>nin</a:t>
            </a:r>
            <a:r>
              <a:rPr lang="en-US" dirty="0"/>
              <a:t> </a:t>
            </a:r>
            <a:r>
              <a:rPr lang="en-US" dirty="0" err="1"/>
              <a:t>potensial</a:t>
            </a:r>
            <a:r>
              <a:rPr lang="en-US" dirty="0"/>
              <a:t> </a:t>
            </a:r>
            <a:r>
              <a:rPr lang="en-US" dirty="0" err="1"/>
              <a:t>faydasını</a:t>
            </a:r>
            <a:r>
              <a:rPr lang="en-US" dirty="0"/>
              <a:t> </a:t>
            </a:r>
            <a:r>
              <a:rPr lang="en-US" dirty="0" err="1"/>
              <a:t>təklif</a:t>
            </a:r>
            <a:r>
              <a:rPr lang="en-US" dirty="0"/>
              <a:t> </a:t>
            </a:r>
            <a:r>
              <a:rPr lang="en-US" dirty="0" err="1"/>
              <a:t>etdi</a:t>
            </a:r>
            <a:r>
              <a:rPr lang="en-US" dirty="0"/>
              <a:t>, </a:t>
            </a:r>
            <a:r>
              <a:rPr lang="en-US" dirty="0" err="1"/>
              <a:t>bunlardan</a:t>
            </a:r>
            <a:r>
              <a:rPr lang="en-US" dirty="0"/>
              <a:t> </a:t>
            </a:r>
            <a:r>
              <a:rPr lang="en-US" dirty="0" err="1"/>
              <a:t>ən</a:t>
            </a:r>
            <a:r>
              <a:rPr lang="en-US" dirty="0"/>
              <a:t> </a:t>
            </a:r>
            <a:r>
              <a:rPr lang="en-US" dirty="0" err="1"/>
              <a:t>böyüyü</a:t>
            </a:r>
            <a:r>
              <a:rPr lang="en-US" dirty="0"/>
              <a:t>, </a:t>
            </a:r>
            <a:r>
              <a:rPr lang="en-US" dirty="0" err="1"/>
              <a:t>öz-özünə</a:t>
            </a:r>
            <a:r>
              <a:rPr lang="en-US" dirty="0"/>
              <a:t> </a:t>
            </a:r>
            <a:r>
              <a:rPr lang="en-US" dirty="0" err="1"/>
              <a:t>bildirilən</a:t>
            </a:r>
            <a:endParaRPr lang="x-none" dirty="0"/>
          </a:p>
        </p:txBody>
      </p:sp>
      <p:sp>
        <p:nvSpPr>
          <p:cNvPr id="4" name="Slide Number Placeholder 3"/>
          <p:cNvSpPr>
            <a:spLocks noGrp="1"/>
          </p:cNvSpPr>
          <p:nvPr>
            <p:ph type="sldNum" sz="quarter" idx="5"/>
          </p:nvPr>
        </p:nvSpPr>
        <p:spPr/>
        <p:txBody>
          <a:bodyPr/>
          <a:lstStyle/>
          <a:p>
            <a:fld id="{B8D5C3F0-B579-DF4C-AC89-B7A8065C1128}" type="slidenum">
              <a:rPr lang="x-none" smtClean="0"/>
              <a:pPr/>
              <a:t>29</a:t>
            </a:fld>
            <a:endParaRPr lang="x-none"/>
          </a:p>
        </p:txBody>
      </p:sp>
    </p:spTree>
    <p:extLst>
      <p:ext uri="{BB962C8B-B14F-4D97-AF65-F5344CB8AC3E}">
        <p14:creationId xmlns:p14="http://schemas.microsoft.com/office/powerpoint/2010/main" val="3095636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1000"/>
              </a:spcBef>
              <a:spcAft>
                <a:spcPts val="1000"/>
              </a:spcAft>
            </a:pPr>
            <a:r>
              <a:rPr lang="en-US" b="1" i="0" u="none" strike="noStrike" dirty="0">
                <a:solidFill>
                  <a:srgbClr val="333333"/>
                </a:solidFill>
                <a:effectLst/>
                <a:latin typeface="Cambria" panose="02040503050406030204" pitchFamily="18" charset="0"/>
              </a:rPr>
              <a:t>Neuromodulation Targets</a:t>
            </a:r>
            <a:endParaRPr lang="en-US" b="0" i="0" u="none" strike="noStrike" dirty="0">
              <a:solidFill>
                <a:srgbClr val="333333"/>
              </a:solidFill>
              <a:effectLst/>
              <a:latin typeface="Cambria" panose="02040503050406030204" pitchFamily="18" charset="0"/>
            </a:endParaRPr>
          </a:p>
          <a:p>
            <a:pPr algn="l">
              <a:spcBef>
                <a:spcPts val="2000"/>
              </a:spcBef>
            </a:pPr>
            <a:r>
              <a:rPr lang="en-US" b="0" i="0" u="none" strike="noStrike" dirty="0">
                <a:solidFill>
                  <a:srgbClr val="333333"/>
                </a:solidFill>
                <a:effectLst/>
                <a:latin typeface="Cambria" panose="02040503050406030204" pitchFamily="18" charset="0"/>
              </a:rPr>
              <a:t>SCS = spinal cord stimulation; SENS = subcutaneous electrical nerve stimulation; STT = spinothalamic tract; TENS = transcutaneous electrical nerve stimulation. Figure adapted from Henry et al. Nat Rev </a:t>
            </a:r>
            <a:r>
              <a:rPr lang="en-US" b="0" i="0" u="none" strike="noStrike" dirty="0" err="1">
                <a:solidFill>
                  <a:srgbClr val="333333"/>
                </a:solidFill>
                <a:effectLst/>
                <a:latin typeface="Cambria" panose="02040503050406030204" pitchFamily="18" charset="0"/>
              </a:rPr>
              <a:t>Cardiol</a:t>
            </a:r>
            <a:r>
              <a:rPr lang="en-US" b="0" i="0" u="none" strike="noStrike" dirty="0">
                <a:solidFill>
                  <a:srgbClr val="333333"/>
                </a:solidFill>
                <a:effectLst/>
                <a:latin typeface="Cambria" panose="02040503050406030204" pitchFamily="18" charset="0"/>
              </a:rPr>
              <a:t> 2014;11(2):78–95 with permission from Macmillan Publishers Ltd, copyright (2014).</a:t>
            </a:r>
          </a:p>
          <a:p>
            <a:endParaRPr lang="x-none" dirty="0"/>
          </a:p>
        </p:txBody>
      </p:sp>
      <p:sp>
        <p:nvSpPr>
          <p:cNvPr id="4" name="Slide Number Placeholder 3"/>
          <p:cNvSpPr>
            <a:spLocks noGrp="1"/>
          </p:cNvSpPr>
          <p:nvPr>
            <p:ph type="sldNum" sz="quarter" idx="5"/>
          </p:nvPr>
        </p:nvSpPr>
        <p:spPr/>
        <p:txBody>
          <a:bodyPr/>
          <a:lstStyle/>
          <a:p>
            <a:fld id="{B8D5C3F0-B579-DF4C-AC89-B7A8065C1128}" type="slidenum">
              <a:rPr lang="x-none" smtClean="0"/>
              <a:pPr/>
              <a:t>36</a:t>
            </a:fld>
            <a:endParaRPr lang="x-none"/>
          </a:p>
        </p:txBody>
      </p:sp>
    </p:spTree>
    <p:extLst>
      <p:ext uri="{BB962C8B-B14F-4D97-AF65-F5344CB8AC3E}">
        <p14:creationId xmlns:p14="http://schemas.microsoft.com/office/powerpoint/2010/main" val="3741484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381000" y="685800"/>
            <a:ext cx="6096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dirty="0">
                <a:latin typeface="Arial" pitchFamily="34" charset="0"/>
                <a:ea typeface="Arial" pitchFamily="34" charset="0"/>
              </a:rPr>
              <a:t>Figure 1 </a:t>
            </a:r>
            <a:r>
              <a:rPr lang="en-US" altLang="en-US" dirty="0">
                <a:latin typeface="Arial" pitchFamily="34" charset="0"/>
                <a:ea typeface="Arial" pitchFamily="34" charset="0"/>
              </a:rPr>
              <a:t>Kaplan–Meier survival curve in 1200 patients with refractory angina; centre line is the estimated fraction surviving, upper and lower lines are 95% </a:t>
            </a:r>
            <a:r>
              <a:rPr lang="en-US" altLang="en-US" dirty="0" err="1">
                <a:latin typeface="Arial" pitchFamily="34" charset="0"/>
                <a:ea typeface="Arial" pitchFamily="34" charset="0"/>
              </a:rPr>
              <a:t>pointwise</a:t>
            </a:r>
            <a:r>
              <a:rPr lang="en-US" altLang="en-US" dirty="0">
                <a:latin typeface="Arial" pitchFamily="34" charset="0"/>
                <a:ea typeface="Arial" pitchFamily="34" charset="0"/>
              </a:rPr>
              <a:t> confidence intervals.7
</a:t>
            </a:r>
          </a:p>
          <a:p>
            <a:pPr marL="0" lvl="0" indent="0"/>
            <a:r>
              <a:rPr lang="en-US" altLang="en-US" dirty="0">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Author(s) 2020. For permissions, please email: journals.permissions@oup.com.This article is published and distributed under the terms of the Oxford University Press, Standard Journals Publication Model (https://academic.oup.com/journals/pages/open_access/funder_policies/chorus/standard_publication_model)Published on behalf of the European Society of Cardiology. All rights reserved. © The Author(s) 2020. For permissions, please email: journals.permissions@oup.com.</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D92162-42AC-4EC8-90A7-8AA07D88F797}" type="slidenum">
              <a:rPr lang="en-US" altLang="en-US" sz="1200"/>
              <a:pPr marL="0" lvl="0" indent="0" algn="r" eaLnBrk="1" hangingPunct="1"/>
              <a:t>3</a:t>
            </a:fld>
            <a:endParaRPr lang="en-US" altLang="en-US" sz="1200"/>
          </a:p>
        </p:txBody>
      </p:sp>
    </p:spTree>
    <p:extLst>
      <p:ext uri="{BB962C8B-B14F-4D97-AF65-F5344CB8AC3E}">
        <p14:creationId xmlns:p14="http://schemas.microsoft.com/office/powerpoint/2010/main" val="1411399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8D5C3F0-B579-DF4C-AC89-B7A8065C1128}" type="slidenum">
              <a:rPr lang="x-none" smtClean="0"/>
              <a:pPr/>
              <a:t>4</a:t>
            </a:fld>
            <a:endParaRPr lang="x-none"/>
          </a:p>
        </p:txBody>
      </p:sp>
    </p:spTree>
    <p:extLst>
      <p:ext uri="{BB962C8B-B14F-4D97-AF65-F5344CB8AC3E}">
        <p14:creationId xmlns:p14="http://schemas.microsoft.com/office/powerpoint/2010/main" val="1756815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1000"/>
              </a:spcBef>
              <a:spcAft>
                <a:spcPts val="1000"/>
              </a:spcAft>
            </a:pPr>
            <a:r>
              <a:rPr lang="en-US" b="1" i="0" u="none" strike="noStrike" dirty="0">
                <a:solidFill>
                  <a:srgbClr val="333333"/>
                </a:solidFill>
                <a:effectLst/>
                <a:latin typeface="Cambria" panose="02040503050406030204" pitchFamily="18" charset="0"/>
              </a:rPr>
              <a:t>Triage of Patients with Chronic Chest Pain Syndrome According to Angina Symptoms and Presence of Epicardial Coronary Artery Disease or Reversible </a:t>
            </a:r>
            <a:r>
              <a:rPr lang="en-US" b="1" i="0" u="none" strike="noStrike" dirty="0" err="1">
                <a:solidFill>
                  <a:srgbClr val="333333"/>
                </a:solidFill>
                <a:effectLst/>
                <a:latin typeface="Cambria" panose="02040503050406030204" pitchFamily="18" charset="0"/>
              </a:rPr>
              <a:t>Ischaemia</a:t>
            </a:r>
            <a:r>
              <a:rPr lang="en-US" b="1" i="0" u="none" strike="noStrike" dirty="0">
                <a:solidFill>
                  <a:srgbClr val="333333"/>
                </a:solidFill>
                <a:effectLst/>
                <a:latin typeface="Cambria" panose="02040503050406030204" pitchFamily="18" charset="0"/>
              </a:rPr>
              <a:t> on Functional Testing</a:t>
            </a:r>
            <a:endParaRPr lang="en-US" b="0" i="0" u="none" strike="noStrike" dirty="0">
              <a:solidFill>
                <a:srgbClr val="333333"/>
              </a:solidFill>
              <a:effectLst/>
              <a:latin typeface="Cambria" panose="02040503050406030204" pitchFamily="18" charset="0"/>
            </a:endParaRPr>
          </a:p>
          <a:p>
            <a:pPr algn="l">
              <a:spcBef>
                <a:spcPts val="2000"/>
              </a:spcBef>
            </a:pPr>
            <a:r>
              <a:rPr lang="en-US" b="0" i="0" u="none" strike="noStrike" dirty="0">
                <a:solidFill>
                  <a:srgbClr val="333333"/>
                </a:solidFill>
                <a:effectLst/>
                <a:latin typeface="Cambria" panose="02040503050406030204" pitchFamily="18" charset="0"/>
              </a:rPr>
              <a:t>A: Stratification of probability of refractory angina into high (red), intermediate (orange) and low (green). </a:t>
            </a:r>
            <a:r>
              <a:rPr lang="en-US" b="0" i="0" u="none" strike="noStrike" dirty="0" err="1">
                <a:solidFill>
                  <a:srgbClr val="333333"/>
                </a:solidFill>
                <a:effectLst/>
                <a:latin typeface="Cambria" panose="02040503050406030204" pitchFamily="18" charset="0"/>
              </a:rPr>
              <a:t>Aetiology</a:t>
            </a:r>
            <a:r>
              <a:rPr lang="en-US" b="0" i="0" u="none" strike="noStrike" dirty="0">
                <a:solidFill>
                  <a:srgbClr val="333333"/>
                </a:solidFill>
                <a:effectLst/>
                <a:latin typeface="Cambria" panose="02040503050406030204" pitchFamily="18" charset="0"/>
              </a:rPr>
              <a:t> for each stratification shown (yellow). B: Emphasis of treatment based on stratified probability of refractory angina and likely </a:t>
            </a:r>
            <a:r>
              <a:rPr lang="en-US" b="0" i="0" u="none" strike="noStrike" dirty="0" err="1">
                <a:solidFill>
                  <a:srgbClr val="333333"/>
                </a:solidFill>
                <a:effectLst/>
                <a:latin typeface="Cambria" panose="02040503050406030204" pitchFamily="18" charset="0"/>
              </a:rPr>
              <a:t>aetiology</a:t>
            </a:r>
            <a:r>
              <a:rPr lang="en-US" b="0" i="0" u="none" strike="noStrike" dirty="0">
                <a:solidFill>
                  <a:srgbClr val="333333"/>
                </a:solidFill>
                <a:effectLst/>
                <a:latin typeface="Cambria" panose="02040503050406030204" pitchFamily="18" charset="0"/>
              </a:rPr>
              <a:t>. CAD = coronary artery disease; MVD = multivessel disease</a:t>
            </a:r>
          </a:p>
          <a:p>
            <a:endParaRPr lang="x-none" dirty="0"/>
          </a:p>
        </p:txBody>
      </p:sp>
      <p:sp>
        <p:nvSpPr>
          <p:cNvPr id="4" name="Slide Number Placeholder 3"/>
          <p:cNvSpPr>
            <a:spLocks noGrp="1"/>
          </p:cNvSpPr>
          <p:nvPr>
            <p:ph type="sldNum" sz="quarter" idx="5"/>
          </p:nvPr>
        </p:nvSpPr>
        <p:spPr/>
        <p:txBody>
          <a:bodyPr/>
          <a:lstStyle/>
          <a:p>
            <a:fld id="{B8D5C3F0-B579-DF4C-AC89-B7A8065C1128}" type="slidenum">
              <a:rPr lang="x-none" smtClean="0"/>
              <a:pPr/>
              <a:t>7</a:t>
            </a:fld>
            <a:endParaRPr lang="x-none"/>
          </a:p>
        </p:txBody>
      </p:sp>
    </p:spTree>
    <p:extLst>
      <p:ext uri="{BB962C8B-B14F-4D97-AF65-F5344CB8AC3E}">
        <p14:creationId xmlns:p14="http://schemas.microsoft.com/office/powerpoint/2010/main" val="3886230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B8D5C3F0-B579-DF4C-AC89-B7A8065C1128}" type="slidenum">
              <a:rPr lang="x-none" smtClean="0"/>
              <a:pPr/>
              <a:t>8</a:t>
            </a:fld>
            <a:endParaRPr lang="x-none"/>
          </a:p>
        </p:txBody>
      </p:sp>
    </p:spTree>
    <p:extLst>
      <p:ext uri="{BB962C8B-B14F-4D97-AF65-F5344CB8AC3E}">
        <p14:creationId xmlns:p14="http://schemas.microsoft.com/office/powerpoint/2010/main" val="2587882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381000" y="685800"/>
            <a:ext cx="6096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dirty="0">
                <a:latin typeface="Arial" pitchFamily="34" charset="0"/>
                <a:ea typeface="Arial" pitchFamily="34" charset="0"/>
              </a:rPr>
              <a:t> </a:t>
            </a:r>
            <a:endParaRPr lang="en-US" altLang="en-US" dirty="0">
              <a:latin typeface="Arial" pitchFamily="34" charset="0"/>
              <a:ea typeface="Arial" pitchFamily="34" charset="0"/>
            </a:endParaRPr>
          </a:p>
          <a:p>
            <a:pPr marL="0" lvl="0" indent="0"/>
            <a:r>
              <a:rPr lang="en-US" altLang="en-US" dirty="0">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Author(s) 2020. For permissions, please email: journals.permissions@oup.com.This article is published and distributed under the terms of the Oxford University Press, Standard Journals Publication Model (https://academic.oup.com/journals/pages/open_access/funder_policies/chorus/standard_publication_model)Published on behalf of the European Society of Cardiology. All rights reserved. © The Author(s) 2020. For permissions, please email: journals.permissions@oup.com.</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F6EEC4-92F0-41E0-9664-174FE531BF00}" type="slidenum">
              <a:rPr lang="en-US" altLang="en-US" sz="1200"/>
              <a:pPr marL="0" lvl="0" indent="0" algn="r" eaLnBrk="1" hangingPunct="1"/>
              <a:t>9</a:t>
            </a:fld>
            <a:endParaRPr lang="en-US" altLang="en-US" sz="1200"/>
          </a:p>
        </p:txBody>
      </p:sp>
    </p:spTree>
    <p:extLst>
      <p:ext uri="{BB962C8B-B14F-4D97-AF65-F5344CB8AC3E}">
        <p14:creationId xmlns:p14="http://schemas.microsoft.com/office/powerpoint/2010/main" val="1749587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444444"/>
                </a:solidFill>
                <a:effectLst/>
                <a:latin typeface="Open Sans" panose="020F0502020204030204" pitchFamily="34" charset="0"/>
              </a:rPr>
              <a:t>he treatment of refractory angina starts with the management of risk factors (yellow steps) and the implementation of evidence-based therapy for chronic stable angina (pink steps). Available options for refractory angina include medical therapies and devices (green steps). The blue and orange steps display experimental and palliative options, which should be considered after lower options have been attempted.</a:t>
            </a:r>
            <a:r>
              <a:rPr lang="en-US" dirty="0"/>
              <a:t/>
            </a:r>
            <a:br>
              <a:rPr lang="en-US" dirty="0"/>
            </a:br>
            <a:r>
              <a:rPr lang="en-US" dirty="0"/>
              <a:t/>
            </a:r>
            <a:br>
              <a:rPr lang="en-US" dirty="0"/>
            </a:br>
            <a:r>
              <a:rPr lang="en-US" b="0" i="0" u="none" strike="noStrike" dirty="0">
                <a:solidFill>
                  <a:srgbClr val="444444"/>
                </a:solidFill>
                <a:effectLst/>
                <a:latin typeface="Open Sans" panose="020B0606030504020204" pitchFamily="34" charset="0"/>
              </a:rPr>
              <a:t>Abbreviations: CTO, chronic total occlusion; EECP, enhanced external </a:t>
            </a:r>
            <a:r>
              <a:rPr lang="en-US" b="0" i="0" u="none" strike="noStrike" dirty="0" err="1">
                <a:solidFill>
                  <a:srgbClr val="444444"/>
                </a:solidFill>
                <a:effectLst/>
                <a:latin typeface="Open Sans" panose="020B0606030504020204" pitchFamily="34" charset="0"/>
              </a:rPr>
              <a:t>counterpulsation</a:t>
            </a:r>
            <a:r>
              <a:rPr lang="en-US" b="0" i="0" u="none" strike="noStrike" dirty="0">
                <a:solidFill>
                  <a:srgbClr val="444444"/>
                </a:solidFill>
                <a:effectLst/>
                <a:latin typeface="Open Sans" panose="020B0606030504020204" pitchFamily="34" charset="0"/>
              </a:rPr>
              <a:t>; ESWT; extracorporeal shockwave therapy; PCI, percutaneous coronary intervention; SCS, spinal-cord stimulation; TMLR, </a:t>
            </a:r>
            <a:r>
              <a:rPr lang="en-US" b="0" i="0" u="none" strike="noStrike" dirty="0" err="1">
                <a:solidFill>
                  <a:srgbClr val="444444"/>
                </a:solidFill>
                <a:effectLst/>
                <a:latin typeface="Open Sans" panose="020B0606030504020204" pitchFamily="34" charset="0"/>
              </a:rPr>
              <a:t>transmyocardial</a:t>
            </a:r>
            <a:r>
              <a:rPr lang="en-US" b="0" i="0" u="none" strike="noStrike" dirty="0">
                <a:solidFill>
                  <a:srgbClr val="444444"/>
                </a:solidFill>
                <a:effectLst/>
                <a:latin typeface="Open Sans" panose="020B0606030504020204" pitchFamily="34" charset="0"/>
              </a:rPr>
              <a:t> laser revascularization.</a:t>
            </a:r>
            <a:endParaRPr lang="x-none" dirty="0"/>
          </a:p>
        </p:txBody>
      </p:sp>
      <p:sp>
        <p:nvSpPr>
          <p:cNvPr id="4" name="Slide Number Placeholder 3"/>
          <p:cNvSpPr>
            <a:spLocks noGrp="1"/>
          </p:cNvSpPr>
          <p:nvPr>
            <p:ph type="sldNum" sz="quarter" idx="5"/>
          </p:nvPr>
        </p:nvSpPr>
        <p:spPr/>
        <p:txBody>
          <a:bodyPr/>
          <a:lstStyle/>
          <a:p>
            <a:fld id="{B8D5C3F0-B579-DF4C-AC89-B7A8065C1128}" type="slidenum">
              <a:rPr lang="x-none" smtClean="0"/>
              <a:pPr/>
              <a:t>10</a:t>
            </a:fld>
            <a:endParaRPr lang="x-none"/>
          </a:p>
        </p:txBody>
      </p:sp>
    </p:spTree>
    <p:extLst>
      <p:ext uri="{BB962C8B-B14F-4D97-AF65-F5344CB8AC3E}">
        <p14:creationId xmlns:p14="http://schemas.microsoft.com/office/powerpoint/2010/main" val="2091169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8D5C3F0-B579-DF4C-AC89-B7A8065C1128}" type="slidenum">
              <a:rPr lang="x-none" smtClean="0"/>
              <a:pPr/>
              <a:t>18</a:t>
            </a:fld>
            <a:endParaRPr lang="x-none"/>
          </a:p>
        </p:txBody>
      </p:sp>
    </p:spTree>
    <p:extLst>
      <p:ext uri="{BB962C8B-B14F-4D97-AF65-F5344CB8AC3E}">
        <p14:creationId xmlns:p14="http://schemas.microsoft.com/office/powerpoint/2010/main" val="2920203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Koronar</a:t>
            </a:r>
            <a:r>
              <a:rPr lang="en-US" dirty="0"/>
              <a:t> </a:t>
            </a:r>
            <a:r>
              <a:rPr lang="en-US" dirty="0" err="1"/>
              <a:t>sinusa</a:t>
            </a:r>
            <a:r>
              <a:rPr lang="en-US" dirty="0"/>
              <a:t> </a:t>
            </a:r>
            <a:r>
              <a:rPr lang="en-US" dirty="0" err="1"/>
              <a:t>əlavə</a:t>
            </a:r>
            <a:r>
              <a:rPr lang="en-US" dirty="0"/>
              <a:t> </a:t>
            </a:r>
            <a:r>
              <a:rPr lang="en-US" dirty="0" err="1"/>
              <a:t>müdaxilənin</a:t>
            </a:r>
            <a:r>
              <a:rPr lang="en-US" dirty="0"/>
              <a:t> (</a:t>
            </a:r>
            <a:r>
              <a:rPr lang="en-US" dirty="0" err="1"/>
              <a:t>məsələn</a:t>
            </a:r>
            <a:r>
              <a:rPr lang="en-US" dirty="0"/>
              <a:t>, </a:t>
            </a:r>
            <a:r>
              <a:rPr lang="en-US" dirty="0" err="1"/>
              <a:t>ürəyin</a:t>
            </a:r>
            <a:r>
              <a:rPr lang="en-US" dirty="0"/>
              <a:t> </a:t>
            </a:r>
            <a:r>
              <a:rPr lang="en-US" dirty="0" err="1"/>
              <a:t>resinxronizasiyası</a:t>
            </a:r>
            <a:r>
              <a:rPr lang="en-US" dirty="0"/>
              <a:t> </a:t>
            </a:r>
            <a:r>
              <a:rPr lang="en-US" dirty="0" err="1"/>
              <a:t>terapiyası</a:t>
            </a:r>
            <a:r>
              <a:rPr lang="en-US" dirty="0"/>
              <a:t>) </a:t>
            </a:r>
            <a:r>
              <a:rPr lang="en-US" dirty="0" err="1"/>
              <a:t>yaxın</a:t>
            </a:r>
            <a:r>
              <a:rPr lang="en-US" dirty="0"/>
              <a:t> </a:t>
            </a:r>
            <a:r>
              <a:rPr lang="en-US" dirty="0" err="1"/>
              <a:t>gələcəkdə</a:t>
            </a:r>
            <a:r>
              <a:rPr lang="en-US" dirty="0"/>
              <a:t> </a:t>
            </a:r>
            <a:r>
              <a:rPr lang="en-US" dirty="0" err="1"/>
              <a:t>göstərilib-göstərilməməsi</a:t>
            </a:r>
            <a:r>
              <a:rPr lang="en-US" dirty="0"/>
              <a:t> </a:t>
            </a:r>
            <a:r>
              <a:rPr lang="en-US" dirty="0" err="1"/>
              <a:t>barədə</a:t>
            </a:r>
            <a:r>
              <a:rPr lang="en-US" dirty="0"/>
              <a:t> </a:t>
            </a:r>
            <a:r>
              <a:rPr lang="en-US" dirty="0" err="1"/>
              <a:t>düşünmək</a:t>
            </a:r>
            <a:r>
              <a:rPr lang="en-US" dirty="0"/>
              <a:t> </a:t>
            </a:r>
            <a:r>
              <a:rPr lang="en-US" dirty="0" err="1"/>
              <a:t>lazımdır</a:t>
            </a:r>
            <a:r>
              <a:rPr lang="en-US" dirty="0"/>
              <a:t>, </a:t>
            </a:r>
            <a:r>
              <a:rPr lang="en-US" dirty="0" err="1"/>
              <a:t>baxmayaraq</a:t>
            </a:r>
            <a:r>
              <a:rPr lang="en-US" dirty="0"/>
              <a:t> ki, </a:t>
            </a:r>
            <a:r>
              <a:rPr lang="en-US" dirty="0" err="1"/>
              <a:t>xüsusilə</a:t>
            </a:r>
            <a:r>
              <a:rPr lang="en-US" dirty="0"/>
              <a:t>, </a:t>
            </a:r>
            <a:r>
              <a:rPr lang="en-US" dirty="0" err="1"/>
              <a:t>reduktor</a:t>
            </a:r>
            <a:r>
              <a:rPr lang="en-US" dirty="0"/>
              <a:t> </a:t>
            </a:r>
            <a:r>
              <a:rPr lang="en-US" dirty="0" err="1"/>
              <a:t>cihazının</a:t>
            </a:r>
            <a:r>
              <a:rPr lang="en-US" dirty="0"/>
              <a:t> </a:t>
            </a:r>
            <a:r>
              <a:rPr lang="en-US" dirty="0" err="1"/>
              <a:t>beli</a:t>
            </a:r>
            <a:r>
              <a:rPr lang="en-US" dirty="0"/>
              <a:t> </a:t>
            </a:r>
            <a:r>
              <a:rPr lang="en-US" dirty="0" err="1"/>
              <a:t>bu</a:t>
            </a:r>
            <a:r>
              <a:rPr lang="en-US" dirty="0"/>
              <a:t> </a:t>
            </a:r>
            <a:r>
              <a:rPr lang="en-US" dirty="0" err="1"/>
              <a:t>cür</a:t>
            </a:r>
            <a:r>
              <a:rPr lang="en-US" dirty="0"/>
              <a:t> </a:t>
            </a:r>
            <a:r>
              <a:rPr lang="en-US" dirty="0" err="1"/>
              <a:t>prosedurlara</a:t>
            </a:r>
            <a:r>
              <a:rPr lang="en-US" dirty="0"/>
              <a:t> </a:t>
            </a:r>
            <a:r>
              <a:rPr lang="en-US" dirty="0" err="1"/>
              <a:t>imkan</a:t>
            </a:r>
            <a:r>
              <a:rPr lang="en-US" dirty="0"/>
              <a:t> </a:t>
            </a:r>
            <a:r>
              <a:rPr lang="en-US" dirty="0" err="1"/>
              <a:t>vermək</a:t>
            </a:r>
            <a:r>
              <a:rPr lang="en-US" dirty="0"/>
              <a:t> </a:t>
            </a:r>
            <a:r>
              <a:rPr lang="en-US" dirty="0" err="1"/>
              <a:t>üçün</a:t>
            </a:r>
            <a:r>
              <a:rPr lang="en-US" dirty="0"/>
              <a:t> </a:t>
            </a:r>
            <a:r>
              <a:rPr lang="en-US" dirty="0" err="1"/>
              <a:t>genişləndirilə</a:t>
            </a:r>
            <a:r>
              <a:rPr lang="en-US" dirty="0"/>
              <a:t> </a:t>
            </a:r>
            <a:r>
              <a:rPr lang="en-US" dirty="0" err="1"/>
              <a:t>bilər</a:t>
            </a:r>
            <a:r>
              <a:rPr lang="en-US" dirty="0"/>
              <a:t>. Bu </a:t>
            </a:r>
            <a:r>
              <a:rPr lang="en-US" dirty="0" err="1"/>
              <a:t>cihazı</a:t>
            </a:r>
            <a:r>
              <a:rPr lang="en-US" dirty="0"/>
              <a:t> </a:t>
            </a:r>
            <a:r>
              <a:rPr lang="en-US" dirty="0" err="1"/>
              <a:t>qiymətləndirmək</a:t>
            </a:r>
            <a:r>
              <a:rPr lang="en-US" dirty="0"/>
              <a:t> </a:t>
            </a:r>
            <a:r>
              <a:rPr lang="en-US" dirty="0" err="1"/>
              <a:t>üçün</a:t>
            </a:r>
            <a:r>
              <a:rPr lang="en-US" dirty="0"/>
              <a:t> </a:t>
            </a:r>
            <a:r>
              <a:rPr lang="en-US" dirty="0" err="1"/>
              <a:t>davam</a:t>
            </a:r>
            <a:r>
              <a:rPr lang="en-US" dirty="0"/>
              <a:t> </a:t>
            </a:r>
            <a:r>
              <a:rPr lang="en-US" dirty="0" err="1"/>
              <a:t>edən</a:t>
            </a:r>
            <a:r>
              <a:rPr lang="en-US" dirty="0"/>
              <a:t> </a:t>
            </a:r>
            <a:r>
              <a:rPr lang="en-US" dirty="0" err="1"/>
              <a:t>tədqiqatların</a:t>
            </a:r>
            <a:r>
              <a:rPr lang="en-US" dirty="0"/>
              <a:t> </a:t>
            </a:r>
            <a:r>
              <a:rPr lang="en-US" dirty="0" err="1"/>
              <a:t>gələcək</a:t>
            </a:r>
            <a:r>
              <a:rPr lang="en-US" dirty="0"/>
              <a:t> </a:t>
            </a:r>
            <a:r>
              <a:rPr lang="en-US" dirty="0" err="1"/>
              <a:t>nəticələri</a:t>
            </a:r>
            <a:r>
              <a:rPr lang="en-US" dirty="0"/>
              <a:t> </a:t>
            </a:r>
            <a:r>
              <a:rPr lang="en-US" dirty="0" err="1"/>
              <a:t>səbirsizliklə</a:t>
            </a:r>
            <a:r>
              <a:rPr lang="en-US" dirty="0"/>
              <a:t> </a:t>
            </a:r>
            <a:r>
              <a:rPr lang="en-US" dirty="0" err="1"/>
              <a:t>gözlənilir</a:t>
            </a:r>
            <a:endParaRPr lang="x-none" dirty="0"/>
          </a:p>
        </p:txBody>
      </p:sp>
      <p:sp>
        <p:nvSpPr>
          <p:cNvPr id="4" name="Slide Number Placeholder 3"/>
          <p:cNvSpPr>
            <a:spLocks noGrp="1"/>
          </p:cNvSpPr>
          <p:nvPr>
            <p:ph type="sldNum" sz="quarter" idx="5"/>
          </p:nvPr>
        </p:nvSpPr>
        <p:spPr/>
        <p:txBody>
          <a:bodyPr/>
          <a:lstStyle/>
          <a:p>
            <a:fld id="{B8D5C3F0-B579-DF4C-AC89-B7A8065C1128}" type="slidenum">
              <a:rPr lang="x-none" smtClean="0"/>
              <a:pPr/>
              <a:t>20</a:t>
            </a:fld>
            <a:endParaRPr lang="x-none"/>
          </a:p>
        </p:txBody>
      </p:sp>
    </p:spTree>
    <p:extLst>
      <p:ext uri="{BB962C8B-B14F-4D97-AF65-F5344CB8AC3E}">
        <p14:creationId xmlns:p14="http://schemas.microsoft.com/office/powerpoint/2010/main" val="24519890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387DEE-0EF3-1041-88E5-C2041AFE0A47}" type="datetimeFigureOut">
              <a:rPr lang="x-none" smtClean="0"/>
              <a:pPr/>
              <a:t>10-Dec-22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EE22849-C19E-9247-818A-D8A27277BC3B}" type="slidenum">
              <a:rPr lang="x-none" smtClean="0"/>
              <a:pPr/>
              <a:t>‹#›</a:t>
            </a:fld>
            <a:endParaRPr lang="x-none"/>
          </a:p>
        </p:txBody>
      </p:sp>
    </p:spTree>
    <p:extLst>
      <p:ext uri="{BB962C8B-B14F-4D97-AF65-F5344CB8AC3E}">
        <p14:creationId xmlns:p14="http://schemas.microsoft.com/office/powerpoint/2010/main" val="2362664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387DEE-0EF3-1041-88E5-C2041AFE0A47}" type="datetimeFigureOut">
              <a:rPr lang="x-none" smtClean="0"/>
              <a:pPr/>
              <a:t>10-Dec-22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EE22849-C19E-9247-818A-D8A27277BC3B}" type="slidenum">
              <a:rPr lang="x-none" smtClean="0"/>
              <a:pPr/>
              <a:t>‹#›</a:t>
            </a:fld>
            <a:endParaRPr lang="x-none"/>
          </a:p>
        </p:txBody>
      </p:sp>
    </p:spTree>
    <p:extLst>
      <p:ext uri="{BB962C8B-B14F-4D97-AF65-F5344CB8AC3E}">
        <p14:creationId xmlns:p14="http://schemas.microsoft.com/office/powerpoint/2010/main" val="3855701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387DEE-0EF3-1041-88E5-C2041AFE0A47}" type="datetimeFigureOut">
              <a:rPr lang="x-none" smtClean="0"/>
              <a:pPr/>
              <a:t>10-Dec-22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EE22849-C19E-9247-818A-D8A27277BC3B}" type="slidenum">
              <a:rPr lang="x-none" smtClean="0"/>
              <a:pPr/>
              <a:t>‹#›</a:t>
            </a:fld>
            <a:endParaRPr lang="x-none"/>
          </a:p>
        </p:txBody>
      </p:sp>
    </p:spTree>
    <p:extLst>
      <p:ext uri="{BB962C8B-B14F-4D97-AF65-F5344CB8AC3E}">
        <p14:creationId xmlns:p14="http://schemas.microsoft.com/office/powerpoint/2010/main" val="1463484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387DEE-0EF3-1041-88E5-C2041AFE0A47}" type="datetimeFigureOut">
              <a:rPr lang="x-none" smtClean="0"/>
              <a:pPr/>
              <a:t>10-Dec-22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EE22849-C19E-9247-818A-D8A27277BC3B}" type="slidenum">
              <a:rPr lang="x-none" smtClean="0"/>
              <a:pPr/>
              <a:t>‹#›</a:t>
            </a:fld>
            <a:endParaRPr lang="x-none"/>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53583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387DEE-0EF3-1041-88E5-C2041AFE0A47}" type="datetimeFigureOut">
              <a:rPr lang="x-none" smtClean="0"/>
              <a:pPr/>
              <a:t>10-Dec-22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EE22849-C19E-9247-818A-D8A27277BC3B}" type="slidenum">
              <a:rPr lang="x-none" smtClean="0"/>
              <a:pPr/>
              <a:t>‹#›</a:t>
            </a:fld>
            <a:endParaRPr lang="x-none"/>
          </a:p>
        </p:txBody>
      </p:sp>
    </p:spTree>
    <p:extLst>
      <p:ext uri="{BB962C8B-B14F-4D97-AF65-F5344CB8AC3E}">
        <p14:creationId xmlns:p14="http://schemas.microsoft.com/office/powerpoint/2010/main" val="692446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9387DEE-0EF3-1041-88E5-C2041AFE0A47}" type="datetimeFigureOut">
              <a:rPr lang="x-none" smtClean="0"/>
              <a:pPr/>
              <a:t>10-Dec-22</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3EE22849-C19E-9247-818A-D8A27277BC3B}" type="slidenum">
              <a:rPr lang="x-none" smtClean="0"/>
              <a:pPr/>
              <a:t>‹#›</a:t>
            </a:fld>
            <a:endParaRPr lang="x-none"/>
          </a:p>
        </p:txBody>
      </p:sp>
    </p:spTree>
    <p:extLst>
      <p:ext uri="{BB962C8B-B14F-4D97-AF65-F5344CB8AC3E}">
        <p14:creationId xmlns:p14="http://schemas.microsoft.com/office/powerpoint/2010/main" val="3549842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9387DEE-0EF3-1041-88E5-C2041AFE0A47}" type="datetimeFigureOut">
              <a:rPr lang="x-none" smtClean="0"/>
              <a:pPr/>
              <a:t>10-Dec-22</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3EE22849-C19E-9247-818A-D8A27277BC3B}" type="slidenum">
              <a:rPr lang="x-none" smtClean="0"/>
              <a:pPr/>
              <a:t>‹#›</a:t>
            </a:fld>
            <a:endParaRPr lang="x-none"/>
          </a:p>
        </p:txBody>
      </p:sp>
    </p:spTree>
    <p:extLst>
      <p:ext uri="{BB962C8B-B14F-4D97-AF65-F5344CB8AC3E}">
        <p14:creationId xmlns:p14="http://schemas.microsoft.com/office/powerpoint/2010/main" val="2571185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387DEE-0EF3-1041-88E5-C2041AFE0A47}" type="datetimeFigureOut">
              <a:rPr lang="x-none" smtClean="0"/>
              <a:pPr/>
              <a:t>10-Dec-22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EE22849-C19E-9247-818A-D8A27277BC3B}" type="slidenum">
              <a:rPr lang="x-none" smtClean="0"/>
              <a:pPr/>
              <a:t>‹#›</a:t>
            </a:fld>
            <a:endParaRPr lang="x-none"/>
          </a:p>
        </p:txBody>
      </p:sp>
    </p:spTree>
    <p:extLst>
      <p:ext uri="{BB962C8B-B14F-4D97-AF65-F5344CB8AC3E}">
        <p14:creationId xmlns:p14="http://schemas.microsoft.com/office/powerpoint/2010/main" val="2848574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387DEE-0EF3-1041-88E5-C2041AFE0A47}" type="datetimeFigureOut">
              <a:rPr lang="x-none" smtClean="0"/>
              <a:pPr/>
              <a:t>10-Dec-22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EE22849-C19E-9247-818A-D8A27277BC3B}" type="slidenum">
              <a:rPr lang="x-none" smtClean="0"/>
              <a:pPr/>
              <a:t>‹#›</a:t>
            </a:fld>
            <a:endParaRPr lang="x-none"/>
          </a:p>
        </p:txBody>
      </p:sp>
    </p:spTree>
    <p:extLst>
      <p:ext uri="{BB962C8B-B14F-4D97-AF65-F5344CB8AC3E}">
        <p14:creationId xmlns:p14="http://schemas.microsoft.com/office/powerpoint/2010/main" val="2045860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387DEE-0EF3-1041-88E5-C2041AFE0A47}" type="datetimeFigureOut">
              <a:rPr lang="x-none" smtClean="0"/>
              <a:pPr/>
              <a:t>10-Dec-22</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3EE22849-C19E-9247-818A-D8A27277BC3B}" type="slidenum">
              <a:rPr lang="x-none" smtClean="0"/>
              <a:pPr/>
              <a:t>‹#›</a:t>
            </a:fld>
            <a:endParaRPr lang="x-none"/>
          </a:p>
        </p:txBody>
      </p:sp>
    </p:spTree>
    <p:extLst>
      <p:ext uri="{BB962C8B-B14F-4D97-AF65-F5344CB8AC3E}">
        <p14:creationId xmlns:p14="http://schemas.microsoft.com/office/powerpoint/2010/main" val="3698296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Only general">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38565592-0C73-4D41-90AE-C16111162989}"/>
              </a:ext>
            </a:extLst>
          </p:cNvPr>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t="2949" r="6156" b="17668"/>
          <a:stretch/>
        </p:blipFill>
        <p:spPr>
          <a:xfrm flipH="1">
            <a:off x="9649318" y="2"/>
            <a:ext cx="2538244" cy="1280447"/>
          </a:xfrm>
          <a:prstGeom prst="rect">
            <a:avLst/>
          </a:prstGeom>
        </p:spPr>
      </p:pic>
      <p:sp>
        <p:nvSpPr>
          <p:cNvPr id="2" name="Rectangle 1">
            <a:extLst>
              <a:ext uri="{FF2B5EF4-FFF2-40B4-BE49-F238E27FC236}">
                <a16:creationId xmlns:a16="http://schemas.microsoft.com/office/drawing/2014/main" xmlns="" id="{18530A86-E804-4449-B434-F36631242F5E}"/>
              </a:ext>
            </a:extLst>
          </p:cNvPr>
          <p:cNvSpPr/>
          <p:nvPr userDrawn="1"/>
        </p:nvSpPr>
        <p:spPr>
          <a:xfrm>
            <a:off x="2" y="8523"/>
            <a:ext cx="9727676" cy="1280447"/>
          </a:xfrm>
          <a:prstGeom prst="rect">
            <a:avLst/>
          </a:prstGeom>
          <a:gradFill flip="none" rotWithShape="1">
            <a:gsLst>
              <a:gs pos="14000">
                <a:schemeClr val="bg1"/>
              </a:gs>
              <a:gs pos="47000">
                <a:srgbClr val="FEFAF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3"/>
          </a:p>
        </p:txBody>
      </p:sp>
      <p:sp>
        <p:nvSpPr>
          <p:cNvPr id="27" name="Text Placeholder 27">
            <a:extLst>
              <a:ext uri="{FF2B5EF4-FFF2-40B4-BE49-F238E27FC236}">
                <a16:creationId xmlns:a16="http://schemas.microsoft.com/office/drawing/2014/main" xmlns="" id="{03F042FD-EBFD-476B-9520-0F2EAFC2C927}"/>
              </a:ext>
            </a:extLst>
          </p:cNvPr>
          <p:cNvSpPr>
            <a:spLocks noGrp="1"/>
          </p:cNvSpPr>
          <p:nvPr>
            <p:ph type="body" sz="quarter" idx="14"/>
          </p:nvPr>
        </p:nvSpPr>
        <p:spPr>
          <a:xfrm>
            <a:off x="304800" y="6423026"/>
            <a:ext cx="11080595" cy="426449"/>
          </a:xfrm>
        </p:spPr>
        <p:txBody>
          <a:bodyPr>
            <a:normAutofit/>
          </a:bodyPr>
          <a:lstStyle>
            <a:lvl1pPr marL="0" indent="0">
              <a:buNone/>
              <a:defRPr sz="1050">
                <a:solidFill>
                  <a:schemeClr val="accent5"/>
                </a:solidFill>
              </a:defRPr>
            </a:lvl1pPr>
          </a:lstStyle>
          <a:p>
            <a:pPr lvl="0"/>
            <a:r>
              <a:rPr lang="en-US" dirty="0"/>
              <a:t>Edit Master text styles</a:t>
            </a:r>
          </a:p>
        </p:txBody>
      </p:sp>
      <p:sp>
        <p:nvSpPr>
          <p:cNvPr id="46" name="Slide Number Placeholder 4">
            <a:extLst>
              <a:ext uri="{FF2B5EF4-FFF2-40B4-BE49-F238E27FC236}">
                <a16:creationId xmlns:a16="http://schemas.microsoft.com/office/drawing/2014/main" xmlns="" id="{D89FE2F1-D3B9-44D2-9ED2-3725E58D30FD}"/>
              </a:ext>
            </a:extLst>
          </p:cNvPr>
          <p:cNvSpPr>
            <a:spLocks noGrp="1" noChangeAspect="1"/>
          </p:cNvSpPr>
          <p:nvPr>
            <p:ph type="sldNum" sz="quarter" idx="12"/>
          </p:nvPr>
        </p:nvSpPr>
        <p:spPr>
          <a:xfrm>
            <a:off x="11569388" y="6264923"/>
            <a:ext cx="540000" cy="540000"/>
          </a:xfrm>
          <a:prstGeom prst="ellipse">
            <a:avLst/>
          </a:prstGeom>
          <a:solidFill>
            <a:schemeClr val="accent6">
              <a:alpha val="60000"/>
            </a:schemeClr>
          </a:solidFill>
        </p:spPr>
        <p:txBody>
          <a:bodyPr lIns="0" tIns="0" rIns="0" bIns="0"/>
          <a:lstStyle>
            <a:lvl1pPr algn="ctr">
              <a:defRPr sz="1050">
                <a:solidFill>
                  <a:schemeClr val="accent6">
                    <a:lumMod val="50000"/>
                  </a:schemeClr>
                </a:solidFill>
              </a:defRPr>
            </a:lvl1pPr>
          </a:lstStyle>
          <a:p>
            <a:fld id="{2770BE1F-2B8F-4317-B555-1BF483D737E3}" type="slidenum">
              <a:rPr lang="en-GB" smtClean="0"/>
              <a:pPr/>
              <a:t>‹#›</a:t>
            </a:fld>
            <a:endParaRPr lang="en-GB" dirty="0"/>
          </a:p>
        </p:txBody>
      </p:sp>
      <p:cxnSp>
        <p:nvCxnSpPr>
          <p:cNvPr id="12" name="Connecteur droit 6">
            <a:extLst>
              <a:ext uri="{FF2B5EF4-FFF2-40B4-BE49-F238E27FC236}">
                <a16:creationId xmlns:a16="http://schemas.microsoft.com/office/drawing/2014/main" xmlns="" id="{0838ABD2-1E07-4828-8FF4-59B51144F808}"/>
              </a:ext>
            </a:extLst>
          </p:cNvPr>
          <p:cNvCxnSpPr>
            <a:cxnSpLocks/>
          </p:cNvCxnSpPr>
          <p:nvPr userDrawn="1"/>
        </p:nvCxnSpPr>
        <p:spPr>
          <a:xfrm flipH="1">
            <a:off x="-11342" y="1380711"/>
            <a:ext cx="10380827" cy="0"/>
          </a:xfrm>
          <a:prstGeom prst="line">
            <a:avLst/>
          </a:prstGeom>
          <a:ln w="120650">
            <a:gradFill flip="none" rotWithShape="1">
              <a:gsLst>
                <a:gs pos="9000">
                  <a:schemeClr val="bg1"/>
                </a:gs>
                <a:gs pos="69000">
                  <a:schemeClr val="tx2"/>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32" name="Title 1">
            <a:extLst>
              <a:ext uri="{FF2B5EF4-FFF2-40B4-BE49-F238E27FC236}">
                <a16:creationId xmlns:a16="http://schemas.microsoft.com/office/drawing/2014/main" xmlns="" id="{21C3D27A-1CA4-4C3B-A03A-3F7550ED8F1C}"/>
              </a:ext>
            </a:extLst>
          </p:cNvPr>
          <p:cNvSpPr>
            <a:spLocks noGrp="1"/>
          </p:cNvSpPr>
          <p:nvPr>
            <p:ph type="title"/>
          </p:nvPr>
        </p:nvSpPr>
        <p:spPr>
          <a:xfrm>
            <a:off x="-2962" y="8522"/>
            <a:ext cx="12112351" cy="1254551"/>
          </a:xfrm>
        </p:spPr>
        <p:txBody>
          <a:bodyPr>
            <a:normAutofit/>
          </a:bodyPr>
          <a:lstStyle>
            <a:lvl1pPr>
              <a:defRPr sz="3000" b="1" spc="225">
                <a:solidFill>
                  <a:schemeClr val="tx1">
                    <a:lumMod val="65000"/>
                    <a:lumOff val="35000"/>
                  </a:schemeClr>
                </a:solidFill>
                <a:latin typeface="+mn-lt"/>
              </a:defRPr>
            </a:lvl1pPr>
          </a:lstStyle>
          <a:p>
            <a:r>
              <a:rPr lang="en-US" dirty="0"/>
              <a:t>Click to edit Master title style</a:t>
            </a:r>
            <a:endParaRPr lang="en-GB" dirty="0"/>
          </a:p>
        </p:txBody>
      </p:sp>
    </p:spTree>
    <p:extLst>
      <p:ext uri="{BB962C8B-B14F-4D97-AF65-F5344CB8AC3E}">
        <p14:creationId xmlns:p14="http://schemas.microsoft.com/office/powerpoint/2010/main" val="2857681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387DEE-0EF3-1041-88E5-C2041AFE0A47}" type="datetimeFigureOut">
              <a:rPr lang="x-none" smtClean="0"/>
              <a:pPr/>
              <a:t>10-Dec-22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EE22849-C19E-9247-818A-D8A27277BC3B}" type="slidenum">
              <a:rPr lang="x-none" smtClean="0"/>
              <a:pPr/>
              <a:t>‹#›</a:t>
            </a:fld>
            <a:endParaRPr lang="x-none"/>
          </a:p>
        </p:txBody>
      </p:sp>
    </p:spTree>
    <p:extLst>
      <p:ext uri="{BB962C8B-B14F-4D97-AF65-F5344CB8AC3E}">
        <p14:creationId xmlns:p14="http://schemas.microsoft.com/office/powerpoint/2010/main" val="1522697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87DEE-0EF3-1041-88E5-C2041AFE0A47}" type="datetimeFigureOut">
              <a:rPr lang="x-none" smtClean="0"/>
              <a:pPr/>
              <a:t>10-Dec-22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EE22849-C19E-9247-818A-D8A27277BC3B}" type="slidenum">
              <a:rPr lang="x-none" smtClean="0"/>
              <a:pPr/>
              <a:t>‹#›</a:t>
            </a:fld>
            <a:endParaRPr lang="x-none"/>
          </a:p>
        </p:txBody>
      </p:sp>
    </p:spTree>
    <p:extLst>
      <p:ext uri="{BB962C8B-B14F-4D97-AF65-F5344CB8AC3E}">
        <p14:creationId xmlns:p14="http://schemas.microsoft.com/office/powerpoint/2010/main" val="3440817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387DEE-0EF3-1041-88E5-C2041AFE0A47}" type="datetimeFigureOut">
              <a:rPr lang="x-none" smtClean="0"/>
              <a:pPr/>
              <a:t>10-Dec-22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EE22849-C19E-9247-818A-D8A27277BC3B}" type="slidenum">
              <a:rPr lang="x-none" smtClean="0"/>
              <a:pPr/>
              <a:t>‹#›</a:t>
            </a:fld>
            <a:endParaRPr lang="x-none"/>
          </a:p>
        </p:txBody>
      </p:sp>
    </p:spTree>
    <p:extLst>
      <p:ext uri="{BB962C8B-B14F-4D97-AF65-F5344CB8AC3E}">
        <p14:creationId xmlns:p14="http://schemas.microsoft.com/office/powerpoint/2010/main" val="2365634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387DEE-0EF3-1041-88E5-C2041AFE0A47}" type="datetimeFigureOut">
              <a:rPr lang="x-none" smtClean="0"/>
              <a:pPr/>
              <a:t>10-Dec-22</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3EE22849-C19E-9247-818A-D8A27277BC3B}" type="slidenum">
              <a:rPr lang="x-none" smtClean="0"/>
              <a:pPr/>
              <a:t>‹#›</a:t>
            </a:fld>
            <a:endParaRPr lang="x-none"/>
          </a:p>
        </p:txBody>
      </p:sp>
    </p:spTree>
    <p:extLst>
      <p:ext uri="{BB962C8B-B14F-4D97-AF65-F5344CB8AC3E}">
        <p14:creationId xmlns:p14="http://schemas.microsoft.com/office/powerpoint/2010/main" val="1105294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387DEE-0EF3-1041-88E5-C2041AFE0A47}" type="datetimeFigureOut">
              <a:rPr lang="x-none" smtClean="0"/>
              <a:pPr/>
              <a:t>10-Dec-22</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3EE22849-C19E-9247-818A-D8A27277BC3B}" type="slidenum">
              <a:rPr lang="x-none" smtClean="0"/>
              <a:pPr/>
              <a:t>‹#›</a:t>
            </a:fld>
            <a:endParaRPr lang="x-none"/>
          </a:p>
        </p:txBody>
      </p:sp>
    </p:spTree>
    <p:extLst>
      <p:ext uri="{BB962C8B-B14F-4D97-AF65-F5344CB8AC3E}">
        <p14:creationId xmlns:p14="http://schemas.microsoft.com/office/powerpoint/2010/main" val="3574296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A9387DEE-0EF3-1041-88E5-C2041AFE0A47}" type="datetimeFigureOut">
              <a:rPr lang="x-none" smtClean="0"/>
              <a:pPr/>
              <a:t>10-Dec-22</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3EE22849-C19E-9247-818A-D8A27277BC3B}" type="slidenum">
              <a:rPr lang="x-none" smtClean="0"/>
              <a:pPr/>
              <a:t>‹#›</a:t>
            </a:fld>
            <a:endParaRPr lang="x-none"/>
          </a:p>
        </p:txBody>
      </p:sp>
    </p:spTree>
    <p:extLst>
      <p:ext uri="{BB962C8B-B14F-4D97-AF65-F5344CB8AC3E}">
        <p14:creationId xmlns:p14="http://schemas.microsoft.com/office/powerpoint/2010/main" val="3660892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387DEE-0EF3-1041-88E5-C2041AFE0A47}" type="datetimeFigureOut">
              <a:rPr lang="x-none" smtClean="0"/>
              <a:pPr/>
              <a:t>10-Dec-22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EE22849-C19E-9247-818A-D8A27277BC3B}" type="slidenum">
              <a:rPr lang="x-none" smtClean="0"/>
              <a:pPr/>
              <a:t>‹#›</a:t>
            </a:fld>
            <a:endParaRPr lang="x-none"/>
          </a:p>
        </p:txBody>
      </p:sp>
    </p:spTree>
    <p:extLst>
      <p:ext uri="{BB962C8B-B14F-4D97-AF65-F5344CB8AC3E}">
        <p14:creationId xmlns:p14="http://schemas.microsoft.com/office/powerpoint/2010/main" val="4138790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387DEE-0EF3-1041-88E5-C2041AFE0A47}" type="datetimeFigureOut">
              <a:rPr lang="x-none" smtClean="0"/>
              <a:pPr/>
              <a:t>10-Dec-22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EE22849-C19E-9247-818A-D8A27277BC3B}" type="slidenum">
              <a:rPr lang="x-none" smtClean="0"/>
              <a:pPr/>
              <a:t>‹#›</a:t>
            </a:fld>
            <a:endParaRPr lang="x-none"/>
          </a:p>
        </p:txBody>
      </p:sp>
    </p:spTree>
    <p:extLst>
      <p:ext uri="{BB962C8B-B14F-4D97-AF65-F5344CB8AC3E}">
        <p14:creationId xmlns:p14="http://schemas.microsoft.com/office/powerpoint/2010/main" val="1721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A9387DEE-0EF3-1041-88E5-C2041AFE0A47}" type="datetimeFigureOut">
              <a:rPr lang="x-none" smtClean="0"/>
              <a:pPr/>
              <a:t>10-Dec-22</a:t>
            </a:fld>
            <a:endParaRPr lang="x-none"/>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x-none"/>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EE22849-C19E-9247-818A-D8A27277BC3B}" type="slidenum">
              <a:rPr lang="x-none" smtClean="0"/>
              <a:pPr/>
              <a:t>‹#›</a:t>
            </a:fld>
            <a:endParaRPr lang="x-none"/>
          </a:p>
        </p:txBody>
      </p:sp>
    </p:spTree>
    <p:extLst>
      <p:ext uri="{BB962C8B-B14F-4D97-AF65-F5344CB8AC3E}">
        <p14:creationId xmlns:p14="http://schemas.microsoft.com/office/powerpoint/2010/main" val="19401201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hyperlink" Target="https://doi.org/10.1093/eurheartj/ehaa820" TargetMode="Externa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hyperlink" Target="https://doi.org/10.1093/eurheartj/ehaa820"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oi.org/10.1093/eurheartj/ehaa820"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oi.org/10.1093/eurheartj/ehaa82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1093/eurheartj/ehaa820"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https://doi.org/10.1093/eurheartj/ehaa820"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hyperlink" Target="https://doi.org/10.1093/eurheartj/ehaa820"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doi.org/10.1093/eurheartj/ehaa820" TargetMode="External"/><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s://doi.org/10.1093/eurheartj/ehaa82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hyperlink" Target="https://pubmed.ncbi.nlm.nih.gov/?term=Al-Amran%20F%5bAuthor%5d" TargetMode="External"/><Relationship Id="rId2" Type="http://schemas.openxmlformats.org/officeDocument/2006/relationships/hyperlink" Target="https://pubmed.ncbi.nlm.nih.gov/?term=Shaker%20SR%5bAuthor%5d" TargetMode="External"/><Relationship Id="rId1" Type="http://schemas.openxmlformats.org/officeDocument/2006/relationships/slideLayout" Target="../slideLayouts/slideLayout18.xml"/><Relationship Id="rId6" Type="http://schemas.openxmlformats.org/officeDocument/2006/relationships/hyperlink" Target="https://pubmed.ncbi.nlm.nih.gov/?term=Hadi%20NR%5bAuthor%5d" TargetMode="External"/><Relationship Id="rId5" Type="http://schemas.openxmlformats.org/officeDocument/2006/relationships/hyperlink" Target="https://pubmed.ncbi.nlm.nih.gov/?term=Al-Aubaid%20H%5bAuthor%5d" TargetMode="External"/><Relationship Id="rId4" Type="http://schemas.openxmlformats.org/officeDocument/2006/relationships/hyperlink" Target="https://pubmed.ncbi.nlm.nih.gov/?term=Fatima%20G%5bAuthor%5d"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hyperlink" Target="https://doi.org/10.1093/eurheartj/ehaa820" TargetMode="Externa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oi.org/10.1093/eurheartj/ehaa820" TargetMode="Externa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oi.org/10.1093/eurheartj/ehaa820" TargetMode="Externa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microsoft.com/office/2014/relationships/chartEx" Target="../charts/chartEx1.xml"/><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5.png"/><Relationship Id="rId4" Type="http://schemas.openxmlformats.org/officeDocument/2006/relationships/image" Target="../media/image13.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093/eurheartj/ehaa82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4.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B24532-74A2-891F-A4A7-ECC9D4A08A1B}"/>
              </a:ext>
            </a:extLst>
          </p:cNvPr>
          <p:cNvSpPr>
            <a:spLocks noGrp="1"/>
          </p:cNvSpPr>
          <p:nvPr>
            <p:ph type="title"/>
          </p:nvPr>
        </p:nvSpPr>
        <p:spPr/>
        <p:txBody>
          <a:bodyPr>
            <a:noAutofit/>
          </a:bodyPr>
          <a:lstStyle/>
          <a:p>
            <a:r>
              <a:rPr lang="en-US" sz="4000" b="1" cap="none" dirty="0" err="1" smtClean="0">
                <a:solidFill>
                  <a:schemeClr val="accent4">
                    <a:lumMod val="50000"/>
                  </a:schemeClr>
                </a:solidFill>
                <a:latin typeface="Times New Roman" panose="02020603050405020304" pitchFamily="18" charset="0"/>
                <a:cs typeface="Times New Roman" panose="02020603050405020304" pitchFamily="18" charset="0"/>
              </a:rPr>
              <a:t>Revaskularizasiya</a:t>
            </a:r>
            <a:r>
              <a:rPr lang="en-US" sz="4000" b="1" cap="none" dirty="0" smtClean="0">
                <a:solidFill>
                  <a:schemeClr val="accent4">
                    <a:lumMod val="50000"/>
                  </a:schemeClr>
                </a:solidFill>
                <a:latin typeface="Times New Roman" panose="02020603050405020304" pitchFamily="18" charset="0"/>
                <a:cs typeface="Times New Roman" panose="02020603050405020304" pitchFamily="18" charset="0"/>
              </a:rPr>
              <a:t> </a:t>
            </a:r>
            <a:r>
              <a:rPr lang="az-Latn-AZ" sz="4000" b="1" cap="none" dirty="0" smtClean="0">
                <a:solidFill>
                  <a:schemeClr val="accent4">
                    <a:lumMod val="50000"/>
                  </a:schemeClr>
                </a:solidFill>
                <a:latin typeface="Times New Roman" panose="02020603050405020304" pitchFamily="18" charset="0"/>
                <a:cs typeface="Times New Roman" panose="02020603050405020304" pitchFamily="18" charset="0"/>
              </a:rPr>
              <a:t>mümkün olmayan </a:t>
            </a:r>
            <a:r>
              <a:rPr lang="en-US" sz="4000" b="1" cap="none" dirty="0" smtClean="0">
                <a:solidFill>
                  <a:schemeClr val="accent4">
                    <a:lumMod val="50000"/>
                  </a:schemeClr>
                </a:solidFill>
                <a:latin typeface="Times New Roman" panose="02020603050405020304" pitchFamily="18" charset="0"/>
                <a:cs typeface="Times New Roman" panose="02020603050405020304" pitchFamily="18" charset="0"/>
              </a:rPr>
              <a:t> v</a:t>
            </a:r>
            <a:r>
              <a:rPr lang="az-Latn-AZ" sz="4000" b="1" cap="none" dirty="0" smtClean="0">
                <a:solidFill>
                  <a:schemeClr val="accent4">
                    <a:lumMod val="50000"/>
                  </a:schemeClr>
                </a:solidFill>
                <a:latin typeface="Times New Roman" panose="02020603050405020304" pitchFamily="18" charset="0"/>
                <a:cs typeface="Times New Roman" panose="02020603050405020304" pitchFamily="18" charset="0"/>
              </a:rPr>
              <a:t>ə r</a:t>
            </a:r>
            <a:r>
              <a:rPr lang="x-none" sz="4000" b="1" cap="none" smtClean="0">
                <a:solidFill>
                  <a:schemeClr val="accent4">
                    <a:lumMod val="50000"/>
                  </a:schemeClr>
                </a:solidFill>
                <a:latin typeface="Times New Roman" panose="02020603050405020304" pitchFamily="18" charset="0"/>
                <a:cs typeface="Times New Roman" panose="02020603050405020304" pitchFamily="18" charset="0"/>
              </a:rPr>
              <a:t>efrakter </a:t>
            </a:r>
            <a:r>
              <a:rPr lang="en-US" sz="4000" b="1" cap="none" dirty="0" smtClean="0">
                <a:solidFill>
                  <a:schemeClr val="accent4">
                    <a:lumMod val="50000"/>
                  </a:schemeClr>
                </a:solidFill>
                <a:latin typeface="Times New Roman" panose="02020603050405020304" pitchFamily="18" charset="0"/>
                <a:cs typeface="Times New Roman" panose="02020603050405020304" pitchFamily="18" charset="0"/>
              </a:rPr>
              <a:t>s</a:t>
            </a:r>
            <a:r>
              <a:rPr lang="x-none" sz="4000" b="1" cap="none" smtClean="0">
                <a:solidFill>
                  <a:schemeClr val="accent4">
                    <a:lumMod val="50000"/>
                  </a:schemeClr>
                </a:solidFill>
                <a:latin typeface="Times New Roman" panose="02020603050405020304" pitchFamily="18" charset="0"/>
                <a:cs typeface="Times New Roman" panose="02020603050405020304" pitchFamily="18" charset="0"/>
              </a:rPr>
              <a:t>tenokardiya</a:t>
            </a:r>
            <a:r>
              <a:rPr lang="az-Latn-AZ" sz="4000" b="1" cap="none" dirty="0" smtClean="0">
                <a:solidFill>
                  <a:schemeClr val="accent4">
                    <a:lumMod val="50000"/>
                  </a:schemeClr>
                </a:solidFill>
                <a:latin typeface="Times New Roman" panose="02020603050405020304" pitchFamily="18" charset="0"/>
                <a:cs typeface="Times New Roman" panose="02020603050405020304" pitchFamily="18" charset="0"/>
              </a:rPr>
              <a:t>lı pasientlərin idarə </a:t>
            </a:r>
            <a:r>
              <a:rPr lang="en-US" sz="4000" b="1" cap="none" dirty="0" err="1" smtClean="0">
                <a:latin typeface="Times New Roman" panose="02020603050405020304" pitchFamily="18" charset="0"/>
                <a:cs typeface="Times New Roman" panose="02020603050405020304" pitchFamily="18" charset="0"/>
              </a:rPr>
              <a:t>ol</a:t>
            </a:r>
            <a:r>
              <a:rPr lang="az-Latn-AZ" sz="4000" b="1" cap="none" dirty="0" smtClean="0">
                <a:latin typeface="Times New Roman" panose="02020603050405020304" pitchFamily="18" charset="0"/>
                <a:cs typeface="Times New Roman" panose="02020603050405020304" pitchFamily="18" charset="0"/>
              </a:rPr>
              <a:t>u</a:t>
            </a:r>
            <a:r>
              <a:rPr lang="az-Latn-AZ" sz="4000" b="1" cap="none" dirty="0" smtClean="0">
                <a:solidFill>
                  <a:schemeClr val="accent4">
                    <a:lumMod val="50000"/>
                  </a:schemeClr>
                </a:solidFill>
                <a:latin typeface="Times New Roman" panose="02020603050405020304" pitchFamily="18" charset="0"/>
                <a:cs typeface="Times New Roman" panose="02020603050405020304" pitchFamily="18" charset="0"/>
              </a:rPr>
              <a:t>nması</a:t>
            </a:r>
            <a:endParaRPr lang="x-none" sz="4000" b="1" cap="none"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EF064AA8-3DEE-0250-5825-89C902393A25}"/>
              </a:ext>
            </a:extLst>
          </p:cNvPr>
          <p:cNvSpPr>
            <a:spLocks noGrp="1"/>
          </p:cNvSpPr>
          <p:nvPr>
            <p:ph idx="1"/>
          </p:nvPr>
        </p:nvSpPr>
        <p:spPr>
          <a:xfrm>
            <a:off x="913774" y="2214695"/>
            <a:ext cx="11278225" cy="3576506"/>
          </a:xfrm>
        </p:spPr>
        <p:txBody>
          <a:bodyPr>
            <a:noAutofit/>
          </a:bodyPr>
          <a:lstStyle/>
          <a:p>
            <a:pPr marL="0" indent="0" algn="r">
              <a:buNone/>
            </a:pPr>
            <a:r>
              <a:rPr lang="en-US" sz="3200" b="1" cap="none" dirty="0" err="1">
                <a:latin typeface="Times New Roman" panose="02020603050405020304" pitchFamily="18" charset="0"/>
                <a:cs typeface="Times New Roman" panose="02020603050405020304" pitchFamily="18" charset="0"/>
              </a:rPr>
              <a:t>Ə.Əliyev</a:t>
            </a:r>
            <a:r>
              <a:rPr lang="en-US" sz="3200" b="1" cap="none" dirty="0">
                <a:latin typeface="Times New Roman" panose="02020603050405020304" pitchFamily="18" charset="0"/>
                <a:cs typeface="Times New Roman" panose="02020603050405020304" pitchFamily="18" charset="0"/>
              </a:rPr>
              <a:t> </a:t>
            </a:r>
            <a:r>
              <a:rPr lang="en-US" sz="3200" b="1" cap="none" dirty="0" err="1">
                <a:latin typeface="Times New Roman" panose="02020603050405020304" pitchFamily="18" charset="0"/>
                <a:cs typeface="Times New Roman" panose="02020603050405020304" pitchFamily="18" charset="0"/>
              </a:rPr>
              <a:t>ad.</a:t>
            </a:r>
            <a:r>
              <a:rPr lang="en-US" sz="3200" b="1" cap="none" dirty="0">
                <a:latin typeface="Times New Roman" panose="02020603050405020304" pitchFamily="18" charset="0"/>
                <a:cs typeface="Times New Roman" panose="02020603050405020304" pitchFamily="18" charset="0"/>
              </a:rPr>
              <a:t> AZDHTI </a:t>
            </a:r>
            <a:endParaRPr lang="az-Latn-AZ" sz="3200" b="1" cap="none" dirty="0" smtClean="0">
              <a:latin typeface="Times New Roman" panose="02020603050405020304" pitchFamily="18" charset="0"/>
              <a:cs typeface="Times New Roman" panose="02020603050405020304" pitchFamily="18" charset="0"/>
            </a:endParaRPr>
          </a:p>
          <a:p>
            <a:pPr marL="0" indent="0" algn="r">
              <a:buNone/>
            </a:pPr>
            <a:r>
              <a:rPr lang="en-US" sz="3200" b="1" cap="none" dirty="0" err="1" smtClean="0">
                <a:latin typeface="Times New Roman" panose="02020603050405020304" pitchFamily="18" charset="0"/>
                <a:cs typeface="Times New Roman" panose="02020603050405020304" pitchFamily="18" charset="0"/>
              </a:rPr>
              <a:t>Kardiologiya</a:t>
            </a:r>
            <a:r>
              <a:rPr lang="en-US" sz="3200" b="1" cap="none" dirty="0" smtClean="0">
                <a:latin typeface="Times New Roman" panose="02020603050405020304" pitchFamily="18" charset="0"/>
                <a:cs typeface="Times New Roman" panose="02020603050405020304" pitchFamily="18" charset="0"/>
              </a:rPr>
              <a:t> </a:t>
            </a:r>
            <a:r>
              <a:rPr lang="en-US" sz="3200" b="1" cap="none" dirty="0" err="1">
                <a:latin typeface="Times New Roman" panose="02020603050405020304" pitchFamily="18" charset="0"/>
                <a:cs typeface="Times New Roman" panose="02020603050405020304" pitchFamily="18" charset="0"/>
              </a:rPr>
              <a:t>Kafedrasının</a:t>
            </a:r>
            <a:endParaRPr lang="en-US" sz="3200" b="1" cap="none" dirty="0">
              <a:latin typeface="Times New Roman" panose="02020603050405020304" pitchFamily="18" charset="0"/>
              <a:cs typeface="Times New Roman" panose="02020603050405020304" pitchFamily="18" charset="0"/>
            </a:endParaRPr>
          </a:p>
          <a:p>
            <a:pPr marL="0" indent="0" algn="r">
              <a:buNone/>
            </a:pPr>
            <a:r>
              <a:rPr lang="en-US" sz="3200" b="1" cap="none" dirty="0" err="1" smtClean="0">
                <a:latin typeface="Times New Roman" panose="02020603050405020304" pitchFamily="18" charset="0"/>
                <a:cs typeface="Times New Roman" panose="02020603050405020304" pitchFamily="18" charset="0"/>
              </a:rPr>
              <a:t>Dosenti,AKC</a:t>
            </a:r>
            <a:r>
              <a:rPr lang="en-US" sz="3200" b="1" cap="none" dirty="0" smtClean="0">
                <a:latin typeface="Times New Roman" panose="02020603050405020304" pitchFamily="18" charset="0"/>
                <a:cs typeface="Times New Roman" panose="02020603050405020304" pitchFamily="18" charset="0"/>
              </a:rPr>
              <a:t>- </a:t>
            </a:r>
            <a:r>
              <a:rPr lang="en-US" sz="3200" b="1" cap="none" dirty="0" err="1">
                <a:latin typeface="Times New Roman" panose="02020603050405020304" pitchFamily="18" charset="0"/>
                <a:cs typeface="Times New Roman" panose="02020603050405020304" pitchFamily="18" charset="0"/>
              </a:rPr>
              <a:t>nın</a:t>
            </a:r>
            <a:r>
              <a:rPr lang="en-US" sz="3200" b="1" cap="none" dirty="0">
                <a:latin typeface="Times New Roman" panose="02020603050405020304" pitchFamily="18" charset="0"/>
                <a:cs typeface="Times New Roman" panose="02020603050405020304" pitchFamily="18" charset="0"/>
              </a:rPr>
              <a:t> HFA – </a:t>
            </a:r>
            <a:r>
              <a:rPr lang="en-US" sz="3200" b="1" cap="none" dirty="0" err="1">
                <a:latin typeface="Times New Roman" panose="02020603050405020304" pitchFamily="18" charset="0"/>
                <a:cs typeface="Times New Roman" panose="02020603050405020304" pitchFamily="18" charset="0"/>
              </a:rPr>
              <a:t>nın</a:t>
            </a:r>
            <a:r>
              <a:rPr lang="en-US" sz="3200" b="1" cap="none" dirty="0">
                <a:latin typeface="Times New Roman" panose="02020603050405020304" pitchFamily="18" charset="0"/>
                <a:cs typeface="Times New Roman" panose="02020603050405020304" pitchFamily="18" charset="0"/>
              </a:rPr>
              <a:t> Gold </a:t>
            </a:r>
            <a:r>
              <a:rPr lang="az-Latn-AZ" sz="3200" b="1" cap="none" dirty="0" smtClean="0">
                <a:latin typeface="Times New Roman" panose="02020603050405020304" pitchFamily="18" charset="0"/>
                <a:cs typeface="Times New Roman" panose="02020603050405020304" pitchFamily="18" charset="0"/>
              </a:rPr>
              <a:t> </a:t>
            </a:r>
            <a:r>
              <a:rPr lang="en-US" sz="3200" b="1" cap="none" dirty="0" smtClean="0">
                <a:latin typeface="Times New Roman" panose="02020603050405020304" pitchFamily="18" charset="0"/>
                <a:cs typeface="Times New Roman" panose="02020603050405020304" pitchFamily="18" charset="0"/>
              </a:rPr>
              <a:t>Member</a:t>
            </a:r>
            <a:r>
              <a:rPr lang="en-US" sz="3200" b="1" cap="none" dirty="0">
                <a:latin typeface="Times New Roman" panose="02020603050405020304" pitchFamily="18" charset="0"/>
                <a:cs typeface="Times New Roman" panose="02020603050405020304" pitchFamily="18" charset="0"/>
              </a:rPr>
              <a:t>,</a:t>
            </a:r>
          </a:p>
          <a:p>
            <a:pPr marL="514350" indent="-514350" algn="r">
              <a:buAutoNum type="arabicPlain" startAt="10"/>
            </a:pPr>
            <a:r>
              <a:rPr lang="en-US" sz="3200" b="1" cap="none" dirty="0" err="1" smtClean="0">
                <a:latin typeface="Times New Roman" panose="02020603050405020304" pitchFamily="18" charset="0"/>
                <a:cs typeface="Times New Roman" panose="02020603050405020304" pitchFamily="18" charset="0"/>
              </a:rPr>
              <a:t>Dekabr</a:t>
            </a:r>
            <a:r>
              <a:rPr lang="en-US" sz="3200" b="1" cap="none" dirty="0" smtClean="0">
                <a:latin typeface="Times New Roman" panose="02020603050405020304" pitchFamily="18" charset="0"/>
                <a:cs typeface="Times New Roman" panose="02020603050405020304" pitchFamily="18" charset="0"/>
              </a:rPr>
              <a:t> 2022,FAIRMONT  </a:t>
            </a:r>
            <a:r>
              <a:rPr lang="en-US" sz="3200" b="1" cap="none" dirty="0" err="1" smtClean="0">
                <a:latin typeface="Times New Roman" panose="02020603050405020304" pitchFamily="18" charset="0"/>
                <a:cs typeface="Times New Roman" panose="02020603050405020304" pitchFamily="18" charset="0"/>
              </a:rPr>
              <a:t>Bakı</a:t>
            </a:r>
            <a:endParaRPr lang="en-US" sz="3200" b="1" cap="none" dirty="0" smtClean="0">
              <a:latin typeface="Times New Roman" panose="02020603050405020304" pitchFamily="18" charset="0"/>
              <a:cs typeface="Times New Roman" panose="02020603050405020304" pitchFamily="18" charset="0"/>
            </a:endParaRPr>
          </a:p>
          <a:p>
            <a:pPr marL="0" indent="0" algn="r">
              <a:buNone/>
            </a:pPr>
            <a:r>
              <a:rPr lang="en-US" sz="3200" b="1" cap="none" dirty="0" err="1" smtClean="0">
                <a:latin typeface="Times New Roman" panose="02020603050405020304" pitchFamily="18" charset="0"/>
                <a:cs typeface="Times New Roman" panose="02020603050405020304" pitchFamily="18" charset="0"/>
              </a:rPr>
              <a:t>Kəmalə</a:t>
            </a:r>
            <a:r>
              <a:rPr lang="en-US" sz="3200" b="1" cap="none" dirty="0" smtClean="0">
                <a:latin typeface="Times New Roman" panose="02020603050405020304" pitchFamily="18" charset="0"/>
                <a:cs typeface="Times New Roman" panose="02020603050405020304" pitchFamily="18" charset="0"/>
              </a:rPr>
              <a:t> </a:t>
            </a:r>
            <a:r>
              <a:rPr lang="az-Latn-AZ" sz="3200" b="1" cap="none" dirty="0" smtClean="0">
                <a:latin typeface="Times New Roman" panose="02020603050405020304" pitchFamily="18" charset="0"/>
                <a:cs typeface="Times New Roman" panose="02020603050405020304" pitchFamily="18" charset="0"/>
              </a:rPr>
              <a:t>Xalid qızı </a:t>
            </a:r>
            <a:r>
              <a:rPr lang="en-US" sz="3200" b="1" cap="none" dirty="0" err="1" smtClean="0">
                <a:latin typeface="Times New Roman" panose="02020603050405020304" pitchFamily="18" charset="0"/>
                <a:cs typeface="Times New Roman" panose="02020603050405020304" pitchFamily="18" charset="0"/>
              </a:rPr>
              <a:t>Zahidova</a:t>
            </a:r>
            <a:r>
              <a:rPr lang="en-US" sz="3200" b="1" cap="none" dirty="0" smtClean="0">
                <a:latin typeface="Times New Roman" panose="02020603050405020304" pitchFamily="18" charset="0"/>
                <a:cs typeface="Times New Roman" panose="02020603050405020304" pitchFamily="18" charset="0"/>
              </a:rPr>
              <a:t> </a:t>
            </a:r>
          </a:p>
          <a:p>
            <a:pPr marL="0" indent="0" algn="r">
              <a:buNone/>
            </a:pPr>
            <a:r>
              <a:rPr lang="en-US" sz="3200" b="1" cap="none" dirty="0" err="1" smtClean="0">
                <a:latin typeface="Times New Roman" panose="02020603050405020304" pitchFamily="18" charset="0"/>
                <a:cs typeface="Times New Roman" panose="02020603050405020304" pitchFamily="18" charset="0"/>
              </a:rPr>
              <a:t>Oturum</a:t>
            </a:r>
            <a:r>
              <a:rPr lang="en-US" sz="3200" b="1" cap="none" dirty="0" smtClean="0">
                <a:latin typeface="Times New Roman" panose="02020603050405020304" pitchFamily="18" charset="0"/>
                <a:cs typeface="Times New Roman" panose="02020603050405020304" pitchFamily="18" charset="0"/>
              </a:rPr>
              <a:t> </a:t>
            </a:r>
            <a:r>
              <a:rPr lang="en-US" sz="3200" b="1" cap="none" dirty="0" err="1" smtClean="0">
                <a:latin typeface="Times New Roman" panose="02020603050405020304" pitchFamily="18" charset="0"/>
                <a:cs typeface="Times New Roman" panose="02020603050405020304" pitchFamily="18" charset="0"/>
              </a:rPr>
              <a:t>Koronar</a:t>
            </a:r>
            <a:r>
              <a:rPr lang="en-US" sz="3200" b="1" cap="none" dirty="0" smtClean="0">
                <a:latin typeface="Times New Roman" panose="02020603050405020304" pitchFamily="18" charset="0"/>
                <a:cs typeface="Times New Roman" panose="02020603050405020304" pitchFamily="18" charset="0"/>
              </a:rPr>
              <a:t> </a:t>
            </a:r>
            <a:r>
              <a:rPr lang="en-US" sz="3200" b="1" cap="none" dirty="0" err="1" smtClean="0">
                <a:latin typeface="Times New Roman" panose="02020603050405020304" pitchFamily="18" charset="0"/>
                <a:cs typeface="Times New Roman" panose="02020603050405020304" pitchFamily="18" charset="0"/>
              </a:rPr>
              <a:t>arteriya</a:t>
            </a:r>
            <a:r>
              <a:rPr lang="az-Latn-AZ" sz="3200" b="1" cap="none" dirty="0" smtClean="0">
                <a:latin typeface="Times New Roman" panose="02020603050405020304" pitchFamily="18" charset="0"/>
                <a:cs typeface="Times New Roman" panose="02020603050405020304" pitchFamily="18" charset="0"/>
              </a:rPr>
              <a:t> xəstəliyi</a:t>
            </a:r>
            <a:endParaRPr lang="x-none" sz="3200" b="1" cap="none" dirty="0">
              <a:latin typeface="Times New Roman" panose="02020603050405020304" pitchFamily="18" charset="0"/>
              <a:cs typeface="Times New Roman" panose="02020603050405020304" pitchFamily="18" charset="0"/>
            </a:endParaRPr>
          </a:p>
        </p:txBody>
      </p:sp>
      <p:pic>
        <p:nvPicPr>
          <p:cNvPr id="4"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4150" y="200408"/>
            <a:ext cx="1368152" cy="836218"/>
          </a:xfrm>
          <a:prstGeom prst="rect">
            <a:avLst/>
          </a:prstGeom>
          <a:ln>
            <a:noFill/>
          </a:ln>
          <a:effectLst>
            <a:outerShdw blurRad="292100" dist="139700" dir="2700000" algn="tl" rotWithShape="0">
              <a:srgbClr val="333333">
                <a:alpha val="65000"/>
              </a:srgbClr>
            </a:outerShdw>
          </a:effectLst>
        </p:spPr>
      </p:pic>
      <p:pic>
        <p:nvPicPr>
          <p:cNvPr id="5" name="Picture 5">
            <a:extLst>
              <a:ext uri="{FF2B5EF4-FFF2-40B4-BE49-F238E27FC236}">
                <a16:creationId xmlns="" xmlns:a16="http://schemas.microsoft.com/office/drawing/2014/main" id="{EADF8C40-9B46-4A54-A975-2E4F23E577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927" y="1986094"/>
            <a:ext cx="1395402" cy="406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a:extLst>
              <a:ext uri="{FF2B5EF4-FFF2-40B4-BE49-F238E27FC236}">
                <a16:creationId xmlns="" xmlns:a16="http://schemas.microsoft.com/office/drawing/2014/main" id="{E79EF638-8388-43FD-8354-C28099846C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4329" y="1986094"/>
            <a:ext cx="2582863" cy="3805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5878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96E431-2859-1F8B-67EA-B7C4CDA2F2E9}"/>
              </a:ext>
            </a:extLst>
          </p:cNvPr>
          <p:cNvSpPr>
            <a:spLocks noGrp="1"/>
          </p:cNvSpPr>
          <p:nvPr>
            <p:ph type="title"/>
          </p:nvPr>
        </p:nvSpPr>
        <p:spPr>
          <a:xfrm>
            <a:off x="838200" y="365125"/>
            <a:ext cx="10515600" cy="77327"/>
          </a:xfrm>
        </p:spPr>
        <p:txBody>
          <a:bodyPr>
            <a:normAutofit fontScale="90000"/>
          </a:bodyPr>
          <a:lstStyle/>
          <a:p>
            <a:endParaRPr lang="x-none" dirty="0"/>
          </a:p>
        </p:txBody>
      </p:sp>
      <p:pic>
        <p:nvPicPr>
          <p:cNvPr id="7170" name="Picture 2">
            <a:extLst>
              <a:ext uri="{FF2B5EF4-FFF2-40B4-BE49-F238E27FC236}">
                <a16:creationId xmlns="" xmlns:a16="http://schemas.microsoft.com/office/drawing/2014/main" id="{1715384E-F352-A62B-8BE9-55797617526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4742" y="191730"/>
            <a:ext cx="10899058" cy="5856468"/>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3848" y="191730"/>
            <a:ext cx="1368152" cy="722251"/>
          </a:xfrm>
          <a:prstGeom prst="rect">
            <a:avLst/>
          </a:prstGeom>
          <a:ln>
            <a:noFill/>
          </a:ln>
          <a:effectLst>
            <a:outerShdw blurRad="292100" dist="139700" dir="2700000" algn="tl" rotWithShape="0">
              <a:srgbClr val="333333">
                <a:alpha val="65000"/>
              </a:srgbClr>
            </a:outerShdw>
          </a:effectLst>
        </p:spPr>
      </p:pic>
      <p:sp>
        <p:nvSpPr>
          <p:cNvPr id="6" name="Прямоугольник 5"/>
          <p:cNvSpPr/>
          <p:nvPr/>
        </p:nvSpPr>
        <p:spPr>
          <a:xfrm>
            <a:off x="5308600" y="6048198"/>
            <a:ext cx="3048000" cy="661720"/>
          </a:xfrm>
          <a:prstGeom prst="rect">
            <a:avLst/>
          </a:prstGeom>
        </p:spPr>
        <p:txBody>
          <a:bodyPr wrap="square">
            <a:spAutoFit/>
          </a:bodyPr>
          <a:lstStyle/>
          <a:p>
            <a:pPr lvl="0">
              <a:spcBef>
                <a:spcPct val="0"/>
              </a:spcBef>
              <a:spcAft>
                <a:spcPts val="600"/>
              </a:spcAft>
            </a:pPr>
            <a:r>
              <a:rPr lang="en-US" altLang="en-US" sz="800" dirty="0" smtClean="0">
                <a:solidFill>
                  <a:srgbClr val="333333"/>
                </a:solidFill>
              </a:rPr>
              <a:t>Issue 3, 14 January 2021, Pages 269–283, </a:t>
            </a:r>
            <a:r>
              <a:rPr lang="en-US" altLang="en-US" sz="800" dirty="0" smtClean="0">
                <a:solidFill>
                  <a:srgbClr val="333333"/>
                </a:solidFill>
                <a:hlinkClick r:id="rId5"/>
              </a:rPr>
              <a:t>https://doi.org/10.1093/eurheartj/ehaa820</a:t>
            </a:r>
            <a:endParaRPr lang="en-US" altLang="en-US" sz="800" dirty="0" smtClean="0">
              <a:solidFill>
                <a:srgbClr val="333333"/>
              </a:solidFill>
            </a:endParaRPr>
          </a:p>
          <a:p>
            <a:pPr lvl="0">
              <a:spcBef>
                <a:spcPct val="0"/>
              </a:spcBef>
              <a:spcAft>
                <a:spcPts val="600"/>
              </a:spcAft>
            </a:pPr>
            <a:r>
              <a:rPr lang="en-US" altLang="en-US" sz="800" dirty="0" smtClean="0">
                <a:solidFill>
                  <a:srgbClr val="2A2A2A"/>
                </a:solidFill>
              </a:rPr>
              <a:t>The content of this slide may be subject to copyright: please see the slide notes for details.</a:t>
            </a:r>
            <a:endParaRPr lang="en-US" altLang="en-US" sz="800" dirty="0">
              <a:solidFill>
                <a:srgbClr val="333333"/>
              </a:solidFill>
            </a:endParaRPr>
          </a:p>
        </p:txBody>
      </p:sp>
    </p:spTree>
    <p:extLst>
      <p:ext uri="{BB962C8B-B14F-4D97-AF65-F5344CB8AC3E}">
        <p14:creationId xmlns:p14="http://schemas.microsoft.com/office/powerpoint/2010/main" val="17695941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a:xfrm>
            <a:off x="1751012" y="4552950"/>
            <a:ext cx="8689976" cy="1980372"/>
          </a:xfrm>
        </p:spPr>
        <p:txBody>
          <a:bodyPr>
            <a:normAutofit fontScale="55000" lnSpcReduction="20000"/>
          </a:bodyPr>
          <a:lstStyle/>
          <a:p>
            <a:r>
              <a:rPr lang="en-US" dirty="0" smtClean="0"/>
              <a:t>Possible combinations of different classes of anti-</a:t>
            </a:r>
            <a:r>
              <a:rPr lang="en-US" dirty="0" err="1" smtClean="0"/>
              <a:t>anginal</a:t>
            </a:r>
            <a:endParaRPr lang="en-US" dirty="0" smtClean="0"/>
          </a:p>
          <a:p>
            <a:r>
              <a:rPr lang="en-US" dirty="0" smtClean="0"/>
              <a:t>drugs. The schematic shows useful combinations (green lines), combinations</a:t>
            </a:r>
          </a:p>
          <a:p>
            <a:r>
              <a:rPr lang="en-US" dirty="0" smtClean="0"/>
              <a:t>that are not recommended (red lines), possible combinations</a:t>
            </a:r>
          </a:p>
          <a:p>
            <a:r>
              <a:rPr lang="en-US" dirty="0" smtClean="0"/>
              <a:t>(blue solid lines), and drugs with similar actions (blue dashed</a:t>
            </a:r>
          </a:p>
          <a:p>
            <a:r>
              <a:rPr lang="en-US" dirty="0" smtClean="0"/>
              <a:t>lines). CAD, coronary artery disease; DHP, </a:t>
            </a:r>
            <a:r>
              <a:rPr lang="en-US" dirty="0" err="1" smtClean="0"/>
              <a:t>dihydropyridine</a:t>
            </a:r>
            <a:r>
              <a:rPr lang="en-US" dirty="0" smtClean="0"/>
              <a:t>; MVD,</a:t>
            </a:r>
          </a:p>
          <a:p>
            <a:r>
              <a:rPr lang="en-US" dirty="0" err="1" smtClean="0"/>
              <a:t>Microvascul</a:t>
            </a:r>
            <a:r>
              <a:rPr lang="az-Latn-AZ" dirty="0" smtClean="0"/>
              <a:t> </a:t>
            </a:r>
            <a:r>
              <a:rPr lang="en-US" dirty="0" err="1" smtClean="0"/>
              <a:t>ar</a:t>
            </a:r>
            <a:r>
              <a:rPr lang="en-US" dirty="0" smtClean="0"/>
              <a:t> dysfunction; VSA, </a:t>
            </a:r>
            <a:r>
              <a:rPr lang="en-US" dirty="0" err="1" smtClean="0"/>
              <a:t>vasospastic</a:t>
            </a:r>
            <a:r>
              <a:rPr lang="en-US" dirty="0" smtClean="0"/>
              <a:t> angina.</a:t>
            </a:r>
            <a:endParaRPr lang="ru-RU" dirty="0"/>
          </a:p>
        </p:txBody>
      </p:sp>
      <p:pic>
        <p:nvPicPr>
          <p:cNvPr id="2050" name="Picture 2"/>
          <p:cNvPicPr>
            <a:picLocks noChangeAspect="1" noChangeArrowheads="1"/>
          </p:cNvPicPr>
          <p:nvPr/>
        </p:nvPicPr>
        <p:blipFill>
          <a:blip r:embed="rId2"/>
          <a:srcRect/>
          <a:stretch>
            <a:fillRect/>
          </a:stretch>
        </p:blipFill>
        <p:spPr bwMode="auto">
          <a:xfrm>
            <a:off x="2014331" y="1300785"/>
            <a:ext cx="9064486" cy="3252165"/>
          </a:xfrm>
          <a:prstGeom prst="rect">
            <a:avLst/>
          </a:prstGeom>
          <a:noFill/>
          <a:ln w="9525">
            <a:noFill/>
            <a:miter lim="800000"/>
            <a:headEnd/>
            <a:tailEnd/>
          </a:ln>
          <a:effec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1241" y="257390"/>
            <a:ext cx="1368152" cy="722251"/>
          </a:xfrm>
          <a:prstGeom prst="rect">
            <a:avLst/>
          </a:prstGeom>
          <a:ln>
            <a:noFill/>
          </a:ln>
          <a:effectLst>
            <a:outerShdw blurRad="292100" dist="139700" dir="2700000" algn="tl" rotWithShape="0">
              <a:srgbClr val="333333">
                <a:alpha val="65000"/>
              </a:srgbClr>
            </a:outerShdw>
          </a:effectLst>
        </p:spPr>
      </p:pic>
      <p:sp>
        <p:nvSpPr>
          <p:cNvPr id="6" name="Прямоугольник 5"/>
          <p:cNvSpPr/>
          <p:nvPr/>
        </p:nvSpPr>
        <p:spPr>
          <a:xfrm>
            <a:off x="3048000" y="6533322"/>
            <a:ext cx="6096000" cy="507831"/>
          </a:xfrm>
          <a:prstGeom prst="rect">
            <a:avLst/>
          </a:prstGeom>
        </p:spPr>
        <p:txBody>
          <a:bodyPr wrap="square">
            <a:spAutoFit/>
          </a:bodyPr>
          <a:lstStyle/>
          <a:p>
            <a:pPr lvl="0">
              <a:spcBef>
                <a:spcPct val="0"/>
              </a:spcBef>
              <a:spcAft>
                <a:spcPts val="600"/>
              </a:spcAft>
            </a:pPr>
            <a:r>
              <a:rPr lang="en-US" altLang="en-US" sz="800" i="1" dirty="0" err="1" smtClean="0">
                <a:solidFill>
                  <a:srgbClr val="333333"/>
                </a:solidFill>
              </a:rPr>
              <a:t>Eur</a:t>
            </a:r>
            <a:r>
              <a:rPr lang="en-US" altLang="en-US" sz="800" i="1" dirty="0" smtClean="0">
                <a:solidFill>
                  <a:srgbClr val="333333"/>
                </a:solidFill>
              </a:rPr>
              <a:t> Heart J</a:t>
            </a:r>
            <a:r>
              <a:rPr lang="en-US" altLang="en-US" sz="800" dirty="0" smtClean="0">
                <a:solidFill>
                  <a:srgbClr val="333333"/>
                </a:solidFill>
              </a:rPr>
              <a:t>, Volume 42, Issue 3, 14 January 2021, Pages 269–283, </a:t>
            </a:r>
            <a:r>
              <a:rPr lang="en-US" altLang="en-US" sz="800" dirty="0" smtClean="0">
                <a:solidFill>
                  <a:srgbClr val="333333"/>
                </a:solidFill>
                <a:hlinkClick r:id="rId4"/>
              </a:rPr>
              <a:t>https://doi.org/10.1093/eurheartj/ehaa820</a:t>
            </a:r>
            <a:endParaRPr lang="en-US" altLang="en-US" sz="800" dirty="0" smtClean="0">
              <a:solidFill>
                <a:srgbClr val="333333"/>
              </a:solidFill>
            </a:endParaRPr>
          </a:p>
          <a:p>
            <a:pPr lvl="0">
              <a:spcBef>
                <a:spcPct val="0"/>
              </a:spcBef>
              <a:spcAft>
                <a:spcPts val="600"/>
              </a:spcAft>
            </a:pPr>
            <a:r>
              <a:rPr lang="en-US" altLang="en-US" sz="800" dirty="0" smtClean="0">
                <a:solidFill>
                  <a:srgbClr val="2A2A2A"/>
                </a:solidFill>
              </a:rPr>
              <a:t>The content of this slide may be subject to copyright: please see the slide notes for details</a:t>
            </a:r>
            <a:r>
              <a:rPr lang="en-US" altLang="en-US" sz="1400" dirty="0" smtClean="0">
                <a:solidFill>
                  <a:srgbClr val="2A2A2A"/>
                </a:solidFill>
              </a:rPr>
              <a:t>.</a:t>
            </a:r>
            <a:endParaRPr lang="en-US" altLang="en-US" sz="1400" dirty="0">
              <a:solidFill>
                <a:srgbClr val="33333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396812-D835-CE47-5E2D-5D033C8FBC0C}"/>
              </a:ext>
            </a:extLst>
          </p:cNvPr>
          <p:cNvSpPr>
            <a:spLocks noGrp="1"/>
          </p:cNvSpPr>
          <p:nvPr>
            <p:ph type="title"/>
          </p:nvPr>
        </p:nvSpPr>
        <p:spPr>
          <a:xfrm>
            <a:off x="913775" y="225287"/>
            <a:ext cx="10364451" cy="1989407"/>
          </a:xfrm>
        </p:spPr>
        <p:txBody>
          <a:bodyPr/>
          <a:lstStyle/>
          <a:p>
            <a:r>
              <a:rPr lang="x-none" cap="none">
                <a:solidFill>
                  <a:schemeClr val="accent4">
                    <a:lumMod val="50000"/>
                  </a:schemeClr>
                </a:solidFill>
                <a:latin typeface="Times New Roman" panose="02020603050405020304" pitchFamily="18" charset="0"/>
                <a:cs typeface="Times New Roman" panose="02020603050405020304" pitchFamily="18" charset="0"/>
              </a:rPr>
              <a:t>Ənənəvi </a:t>
            </a:r>
            <a:r>
              <a:rPr lang="az-Latn-AZ" cap="none" dirty="0" smtClean="0">
                <a:solidFill>
                  <a:schemeClr val="accent4">
                    <a:lumMod val="50000"/>
                  </a:schemeClr>
                </a:solidFill>
                <a:latin typeface="Times New Roman" panose="02020603050405020304" pitchFamily="18" charset="0"/>
                <a:cs typeface="Times New Roman" panose="02020603050405020304" pitchFamily="18" charset="0"/>
              </a:rPr>
              <a:t>Antiangina</a:t>
            </a:r>
            <a:r>
              <a:rPr lang="en-US" cap="none" dirty="0" smtClean="0">
                <a:latin typeface="Times New Roman" panose="02020603050405020304" pitchFamily="18" charset="0"/>
                <a:cs typeface="Times New Roman" panose="02020603050405020304" pitchFamily="18" charset="0"/>
              </a:rPr>
              <a:t>l</a:t>
            </a:r>
            <a:r>
              <a:rPr lang="az-Latn-AZ" cap="none" dirty="0" smtClean="0">
                <a:solidFill>
                  <a:schemeClr val="accent4">
                    <a:lumMod val="50000"/>
                  </a:schemeClr>
                </a:solidFill>
                <a:latin typeface="Times New Roman" panose="02020603050405020304" pitchFamily="18" charset="0"/>
                <a:cs typeface="Times New Roman" panose="02020603050405020304" pitchFamily="18" charset="0"/>
              </a:rPr>
              <a:t> </a:t>
            </a:r>
            <a:r>
              <a:rPr lang="x-none" cap="none" smtClean="0">
                <a:solidFill>
                  <a:schemeClr val="accent4">
                    <a:lumMod val="50000"/>
                  </a:schemeClr>
                </a:solidFill>
                <a:latin typeface="Times New Roman" panose="02020603050405020304" pitchFamily="18" charset="0"/>
                <a:cs typeface="Times New Roman" panose="02020603050405020304" pitchFamily="18" charset="0"/>
              </a:rPr>
              <a:t>Dərman Müalicəsi</a:t>
            </a:r>
            <a:r>
              <a:rPr lang="az-Latn-AZ" cap="none" dirty="0" smtClean="0">
                <a:solidFill>
                  <a:schemeClr val="accent4">
                    <a:lumMod val="50000"/>
                  </a:schemeClr>
                </a:solidFill>
                <a:latin typeface="Times New Roman" panose="02020603050405020304" pitchFamily="18" charset="0"/>
                <a:cs typeface="Times New Roman" panose="02020603050405020304" pitchFamily="18" charset="0"/>
              </a:rPr>
              <a:t/>
            </a:r>
            <a:br>
              <a:rPr lang="az-Latn-AZ" cap="none" dirty="0" smtClean="0">
                <a:solidFill>
                  <a:schemeClr val="accent4">
                    <a:lumMod val="50000"/>
                  </a:schemeClr>
                </a:solidFill>
                <a:latin typeface="Times New Roman" panose="02020603050405020304" pitchFamily="18" charset="0"/>
                <a:cs typeface="Times New Roman" panose="02020603050405020304" pitchFamily="18" charset="0"/>
              </a:rPr>
            </a:br>
            <a:r>
              <a:rPr lang="az-Latn-AZ" cap="none" dirty="0" smtClean="0">
                <a:solidFill>
                  <a:schemeClr val="accent4">
                    <a:lumMod val="50000"/>
                  </a:schemeClr>
                </a:solidFill>
                <a:latin typeface="Times New Roman" panose="02020603050405020304" pitchFamily="18" charset="0"/>
                <a:cs typeface="Times New Roman" panose="02020603050405020304" pitchFamily="18" charset="0"/>
              </a:rPr>
              <a:t>individua</a:t>
            </a:r>
            <a:r>
              <a:rPr lang="en-US" cap="none" dirty="0" smtClean="0">
                <a:latin typeface="Times New Roman" panose="02020603050405020304" pitchFamily="18" charset="0"/>
                <a:cs typeface="Times New Roman" panose="02020603050405020304" pitchFamily="18" charset="0"/>
              </a:rPr>
              <a:t>l</a:t>
            </a:r>
            <a:r>
              <a:rPr lang="az-Latn-AZ" cap="none" dirty="0" smtClean="0">
                <a:latin typeface="Times New Roman" panose="02020603050405020304" pitchFamily="18" charset="0"/>
                <a:cs typeface="Times New Roman" panose="02020603050405020304" pitchFamily="18" charset="0"/>
              </a:rPr>
              <a:t> </a:t>
            </a:r>
            <a:r>
              <a:rPr lang="en-US" cap="none" dirty="0" err="1" smtClean="0">
                <a:latin typeface="Times New Roman" panose="02020603050405020304" pitchFamily="18" charset="0"/>
                <a:cs typeface="Times New Roman" panose="02020603050405020304" pitchFamily="18" charset="0"/>
              </a:rPr>
              <a:t>Ol</a:t>
            </a:r>
            <a:r>
              <a:rPr lang="az-Latn-AZ" cap="none" dirty="0" smtClean="0">
                <a:latin typeface="Times New Roman" panose="02020603050405020304" pitchFamily="18" charset="0"/>
                <a:cs typeface="Times New Roman" panose="02020603050405020304" pitchFamily="18" charset="0"/>
              </a:rPr>
              <a:t>ma</a:t>
            </a:r>
            <a:r>
              <a:rPr lang="en-US" cap="none" dirty="0" smtClean="0">
                <a:latin typeface="Times New Roman" panose="02020603050405020304" pitchFamily="18" charset="0"/>
                <a:cs typeface="Times New Roman" panose="02020603050405020304" pitchFamily="18" charset="0"/>
              </a:rPr>
              <a:t>l</a:t>
            </a:r>
            <a:r>
              <a:rPr lang="az-Latn-AZ" cap="none" dirty="0" smtClean="0">
                <a:latin typeface="Times New Roman" panose="02020603050405020304" pitchFamily="18" charset="0"/>
                <a:cs typeface="Times New Roman" panose="02020603050405020304" pitchFamily="18" charset="0"/>
              </a:rPr>
              <a:t>ıdır</a:t>
            </a:r>
            <a:endParaRPr lang="x-none" cap="none"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2E63ACFF-F3B4-42A8-B365-0CBA3B3ADF6F}"/>
              </a:ext>
            </a:extLst>
          </p:cNvPr>
          <p:cNvSpPr>
            <a:spLocks noGrp="1"/>
          </p:cNvSpPr>
          <p:nvPr>
            <p:ph sz="quarter" idx="13"/>
          </p:nvPr>
        </p:nvSpPr>
        <p:spPr>
          <a:xfrm>
            <a:off x="914400" y="2367092"/>
            <a:ext cx="10363826" cy="3424107"/>
          </a:xfrm>
        </p:spPr>
        <p:txBody>
          <a:bodyPr>
            <a:normAutofit fontScale="40000" lnSpcReduction="20000"/>
          </a:bodyPr>
          <a:lstStyle/>
          <a:p>
            <a:endParaRPr lang="az-Latn-AZ" sz="2400" cap="none" dirty="0" smtClean="0">
              <a:latin typeface="Times New Roman" panose="02020603050405020304" pitchFamily="18" charset="0"/>
              <a:cs typeface="Times New Roman" panose="02020603050405020304" pitchFamily="18" charset="0"/>
            </a:endParaRPr>
          </a:p>
          <a:p>
            <a:r>
              <a:rPr lang="az-Latn-AZ" sz="3800" cap="none" dirty="0" smtClean="0">
                <a:latin typeface="Times New Roman" panose="02020603050405020304" pitchFamily="18" charset="0"/>
                <a:cs typeface="Times New Roman" panose="02020603050405020304" pitchFamily="18" charset="0"/>
              </a:rPr>
              <a:t>                                      </a:t>
            </a:r>
            <a:r>
              <a:rPr lang="en-US" sz="4500" cap="none" dirty="0" err="1" smtClean="0">
                <a:latin typeface="Times New Roman" panose="02020603050405020304" pitchFamily="18" charset="0"/>
                <a:cs typeface="Times New Roman" panose="02020603050405020304" pitchFamily="18" charset="0"/>
              </a:rPr>
              <a:t>Miokardın</a:t>
            </a:r>
            <a:r>
              <a:rPr lang="en-US" sz="4500" cap="none" dirty="0" smtClean="0">
                <a:latin typeface="Times New Roman" panose="02020603050405020304" pitchFamily="18" charset="0"/>
                <a:cs typeface="Times New Roman" panose="02020603050405020304" pitchFamily="18" charset="0"/>
              </a:rPr>
              <a:t> </a:t>
            </a:r>
            <a:r>
              <a:rPr lang="en-US" sz="4500" cap="none" dirty="0" err="1">
                <a:latin typeface="Times New Roman" panose="02020603050405020304" pitchFamily="18" charset="0"/>
                <a:cs typeface="Times New Roman" panose="02020603050405020304" pitchFamily="18" charset="0"/>
              </a:rPr>
              <a:t>oksigen</a:t>
            </a:r>
            <a:r>
              <a:rPr lang="en-US" sz="4500" cap="none" dirty="0">
                <a:latin typeface="Times New Roman" panose="02020603050405020304" pitchFamily="18" charset="0"/>
                <a:cs typeface="Times New Roman" panose="02020603050405020304" pitchFamily="18" charset="0"/>
              </a:rPr>
              <a:t> </a:t>
            </a:r>
            <a:r>
              <a:rPr lang="en-US" sz="4500" cap="none" dirty="0" err="1">
                <a:latin typeface="Times New Roman" panose="02020603050405020304" pitchFamily="18" charset="0"/>
                <a:cs typeface="Times New Roman" panose="02020603050405020304" pitchFamily="18" charset="0"/>
              </a:rPr>
              <a:t>tələbatını</a:t>
            </a:r>
            <a:r>
              <a:rPr lang="en-US" sz="4500" cap="none" dirty="0">
                <a:latin typeface="Times New Roman" panose="02020603050405020304" pitchFamily="18" charset="0"/>
                <a:cs typeface="Times New Roman" panose="02020603050405020304" pitchFamily="18" charset="0"/>
              </a:rPr>
              <a:t>  </a:t>
            </a:r>
            <a:r>
              <a:rPr lang="en-US" sz="4500" cap="none" dirty="0" err="1" smtClean="0">
                <a:latin typeface="Times New Roman" panose="02020603050405020304" pitchFamily="18" charset="0"/>
                <a:cs typeface="Times New Roman" panose="02020603050405020304" pitchFamily="18" charset="0"/>
              </a:rPr>
              <a:t>azaldır</a:t>
            </a:r>
            <a:r>
              <a:rPr lang="en-US" sz="4500" cap="none" dirty="0" smtClean="0">
                <a:latin typeface="Times New Roman" panose="02020603050405020304" pitchFamily="18" charset="0"/>
                <a:cs typeface="Times New Roman" panose="02020603050405020304" pitchFamily="18" charset="0"/>
              </a:rPr>
              <a:t> </a:t>
            </a:r>
            <a:endParaRPr lang="en-US" sz="4500" cap="none" dirty="0">
              <a:latin typeface="Times New Roman" panose="02020603050405020304" pitchFamily="18" charset="0"/>
              <a:cs typeface="Times New Roman" panose="02020603050405020304" pitchFamily="18" charset="0"/>
            </a:endParaRPr>
          </a:p>
          <a:p>
            <a:r>
              <a:rPr lang="en-US" sz="4500" dirty="0">
                <a:latin typeface="Times New Roman" panose="02020603050405020304" pitchFamily="18" charset="0"/>
                <a:cs typeface="Times New Roman" panose="02020603050405020304" pitchFamily="18" charset="0"/>
              </a:rPr>
              <a:t>  </a:t>
            </a:r>
            <a:r>
              <a:rPr lang="az-Latn-AZ" sz="4500" dirty="0" smtClean="0">
                <a:latin typeface="Times New Roman" panose="02020603050405020304" pitchFamily="18" charset="0"/>
                <a:cs typeface="Times New Roman" panose="02020603050405020304" pitchFamily="18" charset="0"/>
              </a:rPr>
              <a:t>                           </a:t>
            </a:r>
            <a:r>
              <a:rPr lang="en-US" sz="4500" cap="none" dirty="0" smtClean="0">
                <a:solidFill>
                  <a:schemeClr val="accent4">
                    <a:lumMod val="50000"/>
                  </a:schemeClr>
                </a:solidFill>
                <a:latin typeface="Times New Roman" panose="02020603050405020304" pitchFamily="18" charset="0"/>
                <a:cs typeface="Times New Roman" panose="02020603050405020304" pitchFamily="18" charset="0"/>
              </a:rPr>
              <a:t>ÜDS </a:t>
            </a:r>
            <a:r>
              <a:rPr lang="en-US" sz="4500" cap="none" dirty="0">
                <a:solidFill>
                  <a:schemeClr val="accent4">
                    <a:lumMod val="50000"/>
                  </a:schemeClr>
                </a:solidFill>
                <a:latin typeface="Times New Roman" panose="02020603050405020304" pitchFamily="18" charset="0"/>
                <a:cs typeface="Times New Roman" panose="02020603050405020304" pitchFamily="18" charset="0"/>
              </a:rPr>
              <a:t>-</a:t>
            </a:r>
            <a:r>
              <a:rPr lang="en-US" sz="4500" cap="none" dirty="0" err="1">
                <a:solidFill>
                  <a:schemeClr val="accent4">
                    <a:lumMod val="50000"/>
                  </a:schemeClr>
                </a:solidFill>
                <a:latin typeface="Times New Roman" panose="02020603050405020304" pitchFamily="18" charset="0"/>
                <a:cs typeface="Times New Roman" panose="02020603050405020304" pitchFamily="18" charset="0"/>
              </a:rPr>
              <a:t>nı</a:t>
            </a:r>
            <a:r>
              <a:rPr lang="en-US" sz="4500" cap="none" dirty="0">
                <a:solidFill>
                  <a:schemeClr val="accent4">
                    <a:lumMod val="50000"/>
                  </a:schemeClr>
                </a:solidFill>
                <a:latin typeface="Times New Roman" panose="02020603050405020304" pitchFamily="18" charset="0"/>
                <a:cs typeface="Times New Roman" panose="02020603050405020304" pitchFamily="18" charset="0"/>
              </a:rPr>
              <a:t> </a:t>
            </a:r>
            <a:r>
              <a:rPr lang="en-US" sz="4500" cap="none" dirty="0" err="1">
                <a:solidFill>
                  <a:schemeClr val="accent4">
                    <a:lumMod val="50000"/>
                  </a:schemeClr>
                </a:solidFill>
                <a:latin typeface="Times New Roman" panose="02020603050405020304" pitchFamily="18" charset="0"/>
                <a:cs typeface="Times New Roman" panose="02020603050405020304" pitchFamily="18" charset="0"/>
              </a:rPr>
              <a:t>azaltmaq</a:t>
            </a:r>
            <a:r>
              <a:rPr lang="en-US" sz="4500" cap="none" dirty="0">
                <a:solidFill>
                  <a:schemeClr val="accent4">
                    <a:lumMod val="50000"/>
                  </a:schemeClr>
                </a:solidFill>
                <a:latin typeface="Times New Roman" panose="02020603050405020304" pitchFamily="18" charset="0"/>
                <a:cs typeface="Times New Roman" panose="02020603050405020304" pitchFamily="18" charset="0"/>
              </a:rPr>
              <a:t> (beta </a:t>
            </a:r>
            <a:r>
              <a:rPr lang="en-US" sz="4500" cap="none" dirty="0" err="1">
                <a:solidFill>
                  <a:schemeClr val="accent4">
                    <a:lumMod val="50000"/>
                  </a:schemeClr>
                </a:solidFill>
                <a:latin typeface="Times New Roman" panose="02020603050405020304" pitchFamily="18" charset="0"/>
                <a:cs typeface="Times New Roman" panose="02020603050405020304" pitchFamily="18" charset="0"/>
              </a:rPr>
              <a:t>blokerlər</a:t>
            </a:r>
            <a:r>
              <a:rPr lang="en-US" sz="4500" cap="none" dirty="0">
                <a:solidFill>
                  <a:schemeClr val="accent4">
                    <a:lumMod val="50000"/>
                  </a:schemeClr>
                </a:solidFill>
                <a:latin typeface="Times New Roman" panose="02020603050405020304" pitchFamily="18" charset="0"/>
                <a:cs typeface="Times New Roman" panose="02020603050405020304" pitchFamily="18" charset="0"/>
              </a:rPr>
              <a:t> </a:t>
            </a:r>
            <a:r>
              <a:rPr lang="az-Latn-AZ" sz="4500" cap="none" dirty="0" smtClean="0">
                <a:solidFill>
                  <a:schemeClr val="accent4">
                    <a:lumMod val="50000"/>
                  </a:schemeClr>
                </a:solidFill>
                <a:latin typeface="Times New Roman" panose="02020603050405020304" pitchFamily="18" charset="0"/>
                <a:cs typeface="Times New Roman" panose="02020603050405020304" pitchFamily="18" charset="0"/>
              </a:rPr>
              <a:t> və  qeyridipiridin KKB </a:t>
            </a:r>
            <a:r>
              <a:rPr lang="en-US" sz="4500" cap="none" dirty="0" smtClean="0">
                <a:solidFill>
                  <a:srgbClr val="00B050"/>
                </a:solidFill>
                <a:latin typeface="Times New Roman" panose="02020603050405020304" pitchFamily="18" charset="0"/>
                <a:cs typeface="Times New Roman" panose="02020603050405020304" pitchFamily="18" charset="0"/>
              </a:rPr>
              <a:t>)</a:t>
            </a:r>
            <a:r>
              <a:rPr lang="az-Latn-AZ" sz="4500" cap="none" dirty="0" smtClean="0">
                <a:solidFill>
                  <a:srgbClr val="00B050"/>
                </a:solidFill>
                <a:latin typeface="Times New Roman" panose="02020603050405020304" pitchFamily="18" charset="0"/>
                <a:cs typeface="Times New Roman" panose="02020603050405020304" pitchFamily="18" charset="0"/>
              </a:rPr>
              <a:t>                                       </a:t>
            </a:r>
            <a:r>
              <a:rPr lang="az-Latn-AZ" sz="3400" cap="none" dirty="0" smtClean="0">
                <a:solidFill>
                  <a:srgbClr val="00B050"/>
                </a:solidFill>
                <a:latin typeface="Times New Roman" panose="02020603050405020304" pitchFamily="18" charset="0"/>
                <a:cs typeface="Times New Roman" panose="02020603050405020304" pitchFamily="18" charset="0"/>
              </a:rPr>
              <a:t>I A</a:t>
            </a:r>
          </a:p>
          <a:p>
            <a:r>
              <a:rPr lang="en-US" sz="4200" cap="none" dirty="0" err="1" smtClean="0">
                <a:latin typeface="Times New Roman" panose="02020603050405020304" pitchFamily="18" charset="0"/>
                <a:cs typeface="Times New Roman" panose="02020603050405020304" pitchFamily="18" charset="0"/>
              </a:rPr>
              <a:t>Oksigen</a:t>
            </a:r>
            <a:r>
              <a:rPr lang="en-US" sz="4200" cap="none" dirty="0" smtClean="0">
                <a:latin typeface="Times New Roman" panose="02020603050405020304" pitchFamily="18" charset="0"/>
                <a:cs typeface="Times New Roman" panose="02020603050405020304" pitchFamily="18" charset="0"/>
              </a:rPr>
              <a:t> </a:t>
            </a:r>
            <a:r>
              <a:rPr lang="en-US" sz="4200" cap="none" dirty="0" err="1">
                <a:latin typeface="Times New Roman" panose="02020603050405020304" pitchFamily="18" charset="0"/>
                <a:cs typeface="Times New Roman" panose="02020603050405020304" pitchFamily="18" charset="0"/>
              </a:rPr>
              <a:t>təminatını</a:t>
            </a:r>
            <a:r>
              <a:rPr lang="en-US" sz="4200" cap="none" dirty="0">
                <a:latin typeface="Times New Roman" panose="02020603050405020304" pitchFamily="18" charset="0"/>
                <a:cs typeface="Times New Roman" panose="02020603050405020304" pitchFamily="18" charset="0"/>
              </a:rPr>
              <a:t> </a:t>
            </a:r>
            <a:r>
              <a:rPr lang="en-US" sz="4200" cap="none" dirty="0" err="1">
                <a:latin typeface="Times New Roman" panose="02020603050405020304" pitchFamily="18" charset="0"/>
                <a:cs typeface="Times New Roman" panose="02020603050405020304" pitchFamily="18" charset="0"/>
              </a:rPr>
              <a:t>artırır</a:t>
            </a:r>
            <a:endParaRPr lang="en-US" sz="4200" cap="none" dirty="0">
              <a:latin typeface="Times New Roman" panose="02020603050405020304" pitchFamily="18" charset="0"/>
              <a:cs typeface="Times New Roman" panose="02020603050405020304" pitchFamily="18" charset="0"/>
            </a:endParaRPr>
          </a:p>
          <a:p>
            <a:r>
              <a:rPr lang="en-US" sz="4200" cap="none" dirty="0" err="1">
                <a:solidFill>
                  <a:schemeClr val="accent4">
                    <a:lumMod val="50000"/>
                  </a:schemeClr>
                </a:solidFill>
                <a:latin typeface="Times New Roman" panose="02020603050405020304" pitchFamily="18" charset="0"/>
                <a:cs typeface="Times New Roman" panose="02020603050405020304" pitchFamily="18" charset="0"/>
              </a:rPr>
              <a:t>uzun</a:t>
            </a:r>
            <a:r>
              <a:rPr lang="en-US" sz="4200" cap="none" dirty="0">
                <a:solidFill>
                  <a:schemeClr val="accent4">
                    <a:lumMod val="50000"/>
                  </a:schemeClr>
                </a:solidFill>
                <a:latin typeface="Times New Roman" panose="02020603050405020304" pitchFamily="18" charset="0"/>
                <a:cs typeface="Times New Roman" panose="02020603050405020304" pitchFamily="18" charset="0"/>
              </a:rPr>
              <a:t> </a:t>
            </a:r>
            <a:r>
              <a:rPr lang="en-US" sz="4200" cap="none" dirty="0" err="1">
                <a:solidFill>
                  <a:schemeClr val="accent4">
                    <a:lumMod val="50000"/>
                  </a:schemeClr>
                </a:solidFill>
                <a:latin typeface="Times New Roman" panose="02020603050405020304" pitchFamily="18" charset="0"/>
                <a:cs typeface="Times New Roman" panose="02020603050405020304" pitchFamily="18" charset="0"/>
              </a:rPr>
              <a:t>təsirli</a:t>
            </a:r>
            <a:r>
              <a:rPr lang="en-US" sz="4200" cap="none" dirty="0">
                <a:solidFill>
                  <a:schemeClr val="accent4">
                    <a:lumMod val="50000"/>
                  </a:schemeClr>
                </a:solidFill>
                <a:latin typeface="Times New Roman" panose="02020603050405020304" pitchFamily="18" charset="0"/>
                <a:cs typeface="Times New Roman" panose="02020603050405020304" pitchFamily="18" charset="0"/>
              </a:rPr>
              <a:t> </a:t>
            </a:r>
            <a:r>
              <a:rPr lang="en-US" sz="4200" cap="none" dirty="0" err="1" smtClean="0">
                <a:solidFill>
                  <a:schemeClr val="accent4">
                    <a:lumMod val="50000"/>
                  </a:schemeClr>
                </a:solidFill>
                <a:latin typeface="Times New Roman" panose="02020603050405020304" pitchFamily="18" charset="0"/>
                <a:cs typeface="Times New Roman" panose="02020603050405020304" pitchFamily="18" charset="0"/>
              </a:rPr>
              <a:t>nitratlar</a:t>
            </a:r>
            <a:r>
              <a:rPr lang="az-Latn-AZ" sz="4200" cap="none" dirty="0" smtClean="0">
                <a:solidFill>
                  <a:schemeClr val="accent4">
                    <a:lumMod val="50000"/>
                  </a:schemeClr>
                </a:solidFill>
                <a:latin typeface="Times New Roman" panose="02020603050405020304" pitchFamily="18" charset="0"/>
                <a:cs typeface="Times New Roman" panose="02020603050405020304" pitchFamily="18" charset="0"/>
              </a:rPr>
              <a:t>  t</a:t>
            </a:r>
            <a:r>
              <a:rPr lang="en-US" sz="4200" cap="none" dirty="0" err="1" smtClean="0">
                <a:solidFill>
                  <a:schemeClr val="accent4">
                    <a:lumMod val="50000"/>
                  </a:schemeClr>
                </a:solidFill>
                <a:latin typeface="Times New Roman" panose="02020603050405020304" pitchFamily="18" charset="0"/>
                <a:cs typeface="Times New Roman" panose="02020603050405020304" pitchFamily="18" charset="0"/>
              </a:rPr>
              <a:t>ol</a:t>
            </a:r>
            <a:r>
              <a:rPr lang="az-Latn-AZ" sz="4200" cap="none" dirty="0" smtClean="0">
                <a:solidFill>
                  <a:schemeClr val="accent4">
                    <a:lumMod val="50000"/>
                  </a:schemeClr>
                </a:solidFill>
                <a:latin typeface="Times New Roman" panose="02020603050405020304" pitchFamily="18" charset="0"/>
                <a:cs typeface="Times New Roman" panose="02020603050405020304" pitchFamily="18" charset="0"/>
              </a:rPr>
              <a:t>erant</a:t>
            </a:r>
            <a:r>
              <a:rPr lang="en-US" sz="4200" cap="none" dirty="0" smtClean="0">
                <a:solidFill>
                  <a:schemeClr val="accent4">
                    <a:lumMod val="50000"/>
                  </a:schemeClr>
                </a:solidFill>
                <a:latin typeface="Times New Roman" panose="02020603050405020304" pitchFamily="18" charset="0"/>
                <a:cs typeface="Times New Roman" panose="02020603050405020304" pitchFamily="18" charset="0"/>
              </a:rPr>
              <a:t>l</a:t>
            </a:r>
            <a:r>
              <a:rPr lang="az-Latn-AZ" sz="4200" cap="none" dirty="0" smtClean="0">
                <a:solidFill>
                  <a:schemeClr val="accent4">
                    <a:lumMod val="50000"/>
                  </a:schemeClr>
                </a:solidFill>
                <a:latin typeface="Times New Roman" panose="02020603050405020304" pitchFamily="18" charset="0"/>
                <a:cs typeface="Times New Roman" panose="02020603050405020304" pitchFamily="18" charset="0"/>
              </a:rPr>
              <a:t>ığın inkişafını pr</a:t>
            </a:r>
            <a:r>
              <a:rPr lang="en-US" sz="4200" cap="none" dirty="0" smtClean="0">
                <a:solidFill>
                  <a:schemeClr val="accent4">
                    <a:lumMod val="50000"/>
                  </a:schemeClr>
                </a:solidFill>
                <a:latin typeface="Times New Roman" panose="02020603050405020304" pitchFamily="18" charset="0"/>
                <a:cs typeface="Times New Roman" panose="02020603050405020304" pitchFamily="18" charset="0"/>
              </a:rPr>
              <a:t>o</a:t>
            </a:r>
            <a:r>
              <a:rPr lang="az-Latn-AZ" sz="4200" cap="none" dirty="0" smtClean="0">
                <a:solidFill>
                  <a:schemeClr val="accent4">
                    <a:lumMod val="50000"/>
                  </a:schemeClr>
                </a:solidFill>
                <a:latin typeface="Times New Roman" panose="02020603050405020304" pitchFamily="18" charset="0"/>
                <a:cs typeface="Times New Roman" panose="02020603050405020304" pitchFamily="18" charset="0"/>
              </a:rPr>
              <a:t>v</a:t>
            </a:r>
            <a:r>
              <a:rPr lang="en-US" sz="4200" cap="none" dirty="0" smtClean="0">
                <a:solidFill>
                  <a:schemeClr val="accent4">
                    <a:lumMod val="50000"/>
                  </a:schemeClr>
                </a:solidFill>
                <a:latin typeface="Times New Roman" panose="02020603050405020304" pitchFamily="18" charset="0"/>
                <a:cs typeface="Times New Roman" panose="02020603050405020304" pitchFamily="18" charset="0"/>
              </a:rPr>
              <a:t>o</a:t>
            </a:r>
            <a:r>
              <a:rPr lang="az-Latn-AZ" sz="4200" cap="none" dirty="0" smtClean="0">
                <a:solidFill>
                  <a:schemeClr val="accent4">
                    <a:lumMod val="50000"/>
                  </a:schemeClr>
                </a:solidFill>
                <a:latin typeface="Times New Roman" panose="02020603050405020304" pitchFamily="18" charset="0"/>
                <a:cs typeface="Times New Roman" panose="02020603050405020304" pitchFamily="18" charset="0"/>
              </a:rPr>
              <a:t>kasiya edir</a:t>
            </a:r>
            <a:r>
              <a:rPr lang="en-US" sz="4200" cap="none" dirty="0" smtClean="0">
                <a:solidFill>
                  <a:schemeClr val="accent4">
                    <a:lumMod val="50000"/>
                  </a:schemeClr>
                </a:solidFill>
                <a:latin typeface="Times New Roman" panose="02020603050405020304" pitchFamily="18" charset="0"/>
                <a:cs typeface="Times New Roman" panose="02020603050405020304" pitchFamily="18" charset="0"/>
              </a:rPr>
              <a:t>l</a:t>
            </a:r>
            <a:r>
              <a:rPr lang="az-Latn-AZ" sz="4200" cap="none" dirty="0" smtClean="0">
                <a:solidFill>
                  <a:schemeClr val="accent4">
                    <a:lumMod val="50000"/>
                  </a:schemeClr>
                </a:solidFill>
                <a:latin typeface="Times New Roman" panose="02020603050405020304" pitchFamily="18" charset="0"/>
                <a:cs typeface="Times New Roman" panose="02020603050405020304" pitchFamily="18" charset="0"/>
              </a:rPr>
              <a:t>ər və s</a:t>
            </a:r>
            <a:r>
              <a:rPr lang="en-US" sz="4200" cap="none" dirty="0" smtClean="0">
                <a:solidFill>
                  <a:schemeClr val="accent4">
                    <a:lumMod val="50000"/>
                  </a:schemeClr>
                </a:solidFill>
                <a:latin typeface="Times New Roman" panose="02020603050405020304" pitchFamily="18" charset="0"/>
                <a:cs typeface="Times New Roman" panose="02020603050405020304" pitchFamily="18" charset="0"/>
              </a:rPr>
              <a:t>o</a:t>
            </a:r>
            <a:r>
              <a:rPr lang="az-Latn-AZ" sz="4200" cap="none" dirty="0" smtClean="0">
                <a:solidFill>
                  <a:schemeClr val="accent4">
                    <a:lumMod val="50000"/>
                  </a:schemeClr>
                </a:solidFill>
                <a:latin typeface="Times New Roman" panose="02020603050405020304" pitchFamily="18" charset="0"/>
                <a:cs typeface="Times New Roman" panose="02020603050405020304" pitchFamily="18" charset="0"/>
              </a:rPr>
              <a:t>nra qeyri effektiviyinı</a:t>
            </a:r>
            <a:endParaRPr lang="en-US" sz="4200" cap="none" dirty="0">
              <a:solidFill>
                <a:schemeClr val="accent4">
                  <a:lumMod val="50000"/>
                </a:schemeClr>
              </a:solidFill>
              <a:latin typeface="Times New Roman" panose="02020603050405020304" pitchFamily="18" charset="0"/>
              <a:cs typeface="Times New Roman" panose="02020603050405020304" pitchFamily="18" charset="0"/>
            </a:endParaRPr>
          </a:p>
          <a:p>
            <a:r>
              <a:rPr lang="en-US" sz="4200" cap="none" dirty="0" err="1">
                <a:solidFill>
                  <a:schemeClr val="accent4">
                    <a:lumMod val="50000"/>
                  </a:schemeClr>
                </a:solidFill>
                <a:latin typeface="Times New Roman" panose="02020603050405020304" pitchFamily="18" charset="0"/>
                <a:cs typeface="Times New Roman" panose="02020603050405020304" pitchFamily="18" charset="0"/>
              </a:rPr>
              <a:t>Kalsium</a:t>
            </a:r>
            <a:r>
              <a:rPr lang="en-US" sz="4200" cap="none" dirty="0">
                <a:solidFill>
                  <a:schemeClr val="accent4">
                    <a:lumMod val="50000"/>
                  </a:schemeClr>
                </a:solidFill>
                <a:latin typeface="Times New Roman" panose="02020603050405020304" pitchFamily="18" charset="0"/>
                <a:cs typeface="Times New Roman" panose="02020603050405020304" pitchFamily="18" charset="0"/>
              </a:rPr>
              <a:t> </a:t>
            </a:r>
            <a:r>
              <a:rPr lang="en-US" sz="4200" cap="none" dirty="0" err="1">
                <a:solidFill>
                  <a:schemeClr val="accent4">
                    <a:lumMod val="50000"/>
                  </a:schemeClr>
                </a:solidFill>
                <a:latin typeface="Times New Roman" panose="02020603050405020304" pitchFamily="18" charset="0"/>
                <a:cs typeface="Times New Roman" panose="02020603050405020304" pitchFamily="18" charset="0"/>
              </a:rPr>
              <a:t>kanal</a:t>
            </a:r>
            <a:r>
              <a:rPr lang="en-US" sz="4200" cap="none" dirty="0">
                <a:solidFill>
                  <a:schemeClr val="accent4">
                    <a:lumMod val="50000"/>
                  </a:schemeClr>
                </a:solidFill>
                <a:latin typeface="Times New Roman" panose="02020603050405020304" pitchFamily="18" charset="0"/>
                <a:cs typeface="Times New Roman" panose="02020603050405020304" pitchFamily="18" charset="0"/>
              </a:rPr>
              <a:t> </a:t>
            </a:r>
            <a:r>
              <a:rPr lang="en-US" sz="4200" cap="none" dirty="0" err="1" smtClean="0">
                <a:solidFill>
                  <a:schemeClr val="accent4">
                    <a:lumMod val="50000"/>
                  </a:schemeClr>
                </a:solidFill>
                <a:latin typeface="Times New Roman" panose="02020603050405020304" pitchFamily="18" charset="0"/>
                <a:cs typeface="Times New Roman" panose="02020603050405020304" pitchFamily="18" charset="0"/>
              </a:rPr>
              <a:t>blokatorları</a:t>
            </a:r>
            <a:r>
              <a:rPr lang="az-Latn-AZ" sz="4200" cap="none" dirty="0" smtClean="0">
                <a:solidFill>
                  <a:schemeClr val="accent4">
                    <a:lumMod val="50000"/>
                  </a:schemeClr>
                </a:solidFill>
                <a:latin typeface="Times New Roman" panose="02020603050405020304" pitchFamily="18" charset="0"/>
                <a:cs typeface="Times New Roman" panose="02020603050405020304" pitchFamily="18" charset="0"/>
              </a:rPr>
              <a:t>,</a:t>
            </a:r>
            <a:r>
              <a:rPr lang="en-US" sz="4200" dirty="0" smtClean="0"/>
              <a:t> CAPE</a:t>
            </a:r>
            <a:r>
              <a:rPr lang="az-Latn-AZ" sz="4200" dirty="0" smtClean="0"/>
              <a:t> traie, </a:t>
            </a:r>
            <a:r>
              <a:rPr lang="en-US" sz="4200" dirty="0" smtClean="0"/>
              <a:t>CAMELOT</a:t>
            </a:r>
            <a:endParaRPr lang="az-Latn-AZ" sz="4200" dirty="0" smtClean="0"/>
          </a:p>
          <a:p>
            <a:r>
              <a:rPr lang="az-Latn-AZ" sz="4200" dirty="0" smtClean="0"/>
              <a:t>Sinus düyünün </a:t>
            </a:r>
            <a:r>
              <a:rPr lang="az-Latn-AZ" sz="4200" i="1" dirty="0" smtClean="0"/>
              <a:t>if  kana</a:t>
            </a:r>
            <a:r>
              <a:rPr lang="en-US" sz="4200" dirty="0" smtClean="0"/>
              <a:t>L</a:t>
            </a:r>
            <a:r>
              <a:rPr lang="az-Latn-AZ" sz="4200" i="1" dirty="0" smtClean="0"/>
              <a:t> B</a:t>
            </a:r>
            <a:r>
              <a:rPr lang="en-US" sz="4200" dirty="0" smtClean="0"/>
              <a:t>L</a:t>
            </a:r>
            <a:r>
              <a:rPr lang="en-US" sz="4200" i="1" cap="none" dirty="0" smtClean="0">
                <a:solidFill>
                  <a:schemeClr val="accent4">
                    <a:lumMod val="50000"/>
                  </a:schemeClr>
                </a:solidFill>
                <a:latin typeface="Times New Roman" panose="02020603050405020304" pitchFamily="18" charset="0"/>
                <a:cs typeface="Times New Roman" panose="02020603050405020304" pitchFamily="18" charset="0"/>
              </a:rPr>
              <a:t>o</a:t>
            </a:r>
            <a:r>
              <a:rPr lang="az-Latn-AZ" sz="4200" i="1" dirty="0" smtClean="0"/>
              <a:t>KAT</a:t>
            </a:r>
            <a:r>
              <a:rPr lang="en-US" sz="4200" i="1" cap="none" dirty="0" smtClean="0">
                <a:solidFill>
                  <a:schemeClr val="accent4">
                    <a:lumMod val="50000"/>
                  </a:schemeClr>
                </a:solidFill>
                <a:latin typeface="Times New Roman" panose="02020603050405020304" pitchFamily="18" charset="0"/>
                <a:cs typeface="Times New Roman" panose="02020603050405020304" pitchFamily="18" charset="0"/>
              </a:rPr>
              <a:t>o</a:t>
            </a:r>
            <a:r>
              <a:rPr lang="az-Latn-AZ" sz="4200" i="1" dirty="0" smtClean="0"/>
              <a:t>R</a:t>
            </a:r>
            <a:r>
              <a:rPr lang="en-US" sz="4200" dirty="0" smtClean="0"/>
              <a:t>L</a:t>
            </a:r>
            <a:r>
              <a:rPr lang="az-Latn-AZ" sz="4200" i="1" dirty="0" smtClean="0"/>
              <a:t>ARI İVABRADİN</a:t>
            </a:r>
            <a:r>
              <a:rPr lang="en-US" sz="4200" i="1" dirty="0" smtClean="0"/>
              <a:t>                                                      </a:t>
            </a:r>
            <a:r>
              <a:rPr lang="az-Latn-AZ" sz="4400" cap="none" dirty="0" smtClean="0">
                <a:solidFill>
                  <a:srgbClr val="00B050"/>
                </a:solidFill>
                <a:latin typeface="Times New Roman" panose="02020603050405020304" pitchFamily="18" charset="0"/>
                <a:cs typeface="Times New Roman" panose="02020603050405020304" pitchFamily="18" charset="0"/>
              </a:rPr>
              <a:t>I I A</a:t>
            </a:r>
            <a:r>
              <a:rPr lang="en-US" sz="4200" i="1" dirty="0" smtClean="0"/>
              <a:t>               </a:t>
            </a:r>
            <a:endParaRPr lang="az-Latn-AZ" sz="4200" i="1" cap="none" dirty="0" smtClean="0">
              <a:solidFill>
                <a:schemeClr val="accent4">
                  <a:lumMod val="50000"/>
                </a:schemeClr>
              </a:solidFill>
              <a:latin typeface="Times New Roman" panose="02020603050405020304" pitchFamily="18" charset="0"/>
              <a:cs typeface="Times New Roman" panose="02020603050405020304" pitchFamily="18" charset="0"/>
            </a:endParaRPr>
          </a:p>
          <a:p>
            <a:r>
              <a:rPr lang="az-Latn-AZ" sz="5000" i="1" cap="none" dirty="0" smtClean="0">
                <a:solidFill>
                  <a:schemeClr val="accent4">
                    <a:lumMod val="50000"/>
                  </a:schemeClr>
                </a:solidFill>
                <a:latin typeface="Times New Roman" panose="02020603050405020304" pitchFamily="18" charset="0"/>
                <a:cs typeface="Times New Roman" panose="02020603050405020304" pitchFamily="18" charset="0"/>
              </a:rPr>
              <a:t>Antitr</a:t>
            </a:r>
            <a:r>
              <a:rPr lang="en-US" sz="5000" i="1" cap="none" dirty="0" smtClean="0">
                <a:solidFill>
                  <a:schemeClr val="accent4">
                    <a:lumMod val="50000"/>
                  </a:schemeClr>
                </a:solidFill>
                <a:latin typeface="Times New Roman" panose="02020603050405020304" pitchFamily="18" charset="0"/>
                <a:cs typeface="Times New Roman" panose="02020603050405020304" pitchFamily="18" charset="0"/>
              </a:rPr>
              <a:t>o</a:t>
            </a:r>
            <a:r>
              <a:rPr lang="az-Latn-AZ" sz="5000" i="1" cap="none" dirty="0" smtClean="0">
                <a:solidFill>
                  <a:schemeClr val="accent4">
                    <a:lumMod val="50000"/>
                  </a:schemeClr>
                </a:solidFill>
                <a:latin typeface="Times New Roman" panose="02020603050405020304" pitchFamily="18" charset="0"/>
                <a:cs typeface="Times New Roman" panose="02020603050405020304" pitchFamily="18" charset="0"/>
              </a:rPr>
              <a:t>mb</a:t>
            </a:r>
            <a:r>
              <a:rPr lang="en-US" sz="5000" i="1" cap="none" dirty="0" smtClean="0">
                <a:solidFill>
                  <a:schemeClr val="accent4">
                    <a:lumMod val="50000"/>
                  </a:schemeClr>
                </a:solidFill>
                <a:latin typeface="Times New Roman" panose="02020603050405020304" pitchFamily="18" charset="0"/>
                <a:cs typeface="Times New Roman" panose="02020603050405020304" pitchFamily="18" charset="0"/>
              </a:rPr>
              <a:t>o</a:t>
            </a:r>
            <a:r>
              <a:rPr lang="az-Latn-AZ" sz="5000" i="1" cap="none" dirty="0" smtClean="0">
                <a:solidFill>
                  <a:schemeClr val="accent4">
                    <a:lumMod val="50000"/>
                  </a:schemeClr>
                </a:solidFill>
                <a:latin typeface="Times New Roman" panose="02020603050405020304" pitchFamily="18" charset="0"/>
                <a:cs typeface="Times New Roman" panose="02020603050405020304" pitchFamily="18" charset="0"/>
              </a:rPr>
              <a:t>sitar  </a:t>
            </a:r>
            <a:r>
              <a:rPr lang="az-Latn-AZ" sz="5000" cap="none" dirty="0" smtClean="0">
                <a:solidFill>
                  <a:schemeClr val="accent4">
                    <a:lumMod val="50000"/>
                  </a:schemeClr>
                </a:solidFill>
                <a:latin typeface="Times New Roman" panose="02020603050405020304" pitchFamily="18" charset="0"/>
                <a:cs typeface="Times New Roman" panose="02020603050405020304" pitchFamily="18" charset="0"/>
              </a:rPr>
              <a:t>preparatar  -aspirin  </a:t>
            </a:r>
            <a:r>
              <a:rPr lang="az-Latn-AZ" sz="5000" b="1" cap="none" dirty="0" smtClean="0">
                <a:solidFill>
                  <a:srgbClr val="00B050"/>
                </a:solidFill>
                <a:latin typeface="Times New Roman" panose="02020603050405020304" pitchFamily="18" charset="0"/>
                <a:cs typeface="Times New Roman" panose="02020603050405020304" pitchFamily="18" charset="0"/>
              </a:rPr>
              <a:t>I A</a:t>
            </a:r>
            <a:r>
              <a:rPr lang="az-Latn-AZ" sz="5000" cap="none" dirty="0" smtClean="0">
                <a:solidFill>
                  <a:srgbClr val="00B050"/>
                </a:solidFill>
                <a:latin typeface="Times New Roman" panose="02020603050405020304" pitchFamily="18" charset="0"/>
                <a:cs typeface="Times New Roman" panose="02020603050405020304" pitchFamily="18" charset="0"/>
              </a:rPr>
              <a:t> </a:t>
            </a:r>
            <a:r>
              <a:rPr lang="az-Latn-AZ" sz="5000" cap="none" dirty="0" smtClean="0">
                <a:solidFill>
                  <a:schemeClr val="accent4">
                    <a:lumMod val="50000"/>
                  </a:schemeClr>
                </a:solidFill>
                <a:latin typeface="Times New Roman" panose="02020603050405020304" pitchFamily="18" charset="0"/>
                <a:cs typeface="Times New Roman" panose="02020603050405020304" pitchFamily="18" charset="0"/>
              </a:rPr>
              <a:t>, k</a:t>
            </a:r>
            <a:r>
              <a:rPr lang="en-US" sz="5000" cap="none" dirty="0" smtClean="0">
                <a:solidFill>
                  <a:schemeClr val="accent4">
                    <a:lumMod val="50000"/>
                  </a:schemeClr>
                </a:solidFill>
                <a:latin typeface="Times New Roman" panose="02020603050405020304" pitchFamily="18" charset="0"/>
                <a:cs typeface="Times New Roman" panose="02020603050405020304" pitchFamily="18" charset="0"/>
              </a:rPr>
              <a:t>lo</a:t>
            </a:r>
            <a:r>
              <a:rPr lang="az-Latn-AZ" sz="5000" cap="none" dirty="0" smtClean="0">
                <a:solidFill>
                  <a:schemeClr val="accent4">
                    <a:lumMod val="50000"/>
                  </a:schemeClr>
                </a:solidFill>
                <a:latin typeface="Times New Roman" panose="02020603050405020304" pitchFamily="18" charset="0"/>
                <a:cs typeface="Times New Roman" panose="02020603050405020304" pitchFamily="18" charset="0"/>
              </a:rPr>
              <a:t>pid</a:t>
            </a:r>
            <a:r>
              <a:rPr lang="en-US" sz="5000" cap="none" dirty="0" smtClean="0">
                <a:solidFill>
                  <a:schemeClr val="accent4">
                    <a:lumMod val="50000"/>
                  </a:schemeClr>
                </a:solidFill>
                <a:latin typeface="Times New Roman" panose="02020603050405020304" pitchFamily="18" charset="0"/>
                <a:cs typeface="Times New Roman" panose="02020603050405020304" pitchFamily="18" charset="0"/>
              </a:rPr>
              <a:t>o</a:t>
            </a:r>
            <a:r>
              <a:rPr lang="az-Latn-AZ" sz="5000" cap="none" dirty="0" smtClean="0">
                <a:solidFill>
                  <a:schemeClr val="accent4">
                    <a:lumMod val="50000"/>
                  </a:schemeClr>
                </a:solidFill>
                <a:latin typeface="Times New Roman" panose="02020603050405020304" pitchFamily="18" charset="0"/>
                <a:cs typeface="Times New Roman" panose="02020603050405020304" pitchFamily="18" charset="0"/>
              </a:rPr>
              <a:t>qre</a:t>
            </a:r>
            <a:r>
              <a:rPr lang="en-US" sz="5000" b="1" cap="none" dirty="0" smtClean="0">
                <a:solidFill>
                  <a:srgbClr val="00B050"/>
                </a:solidFill>
                <a:latin typeface="Times New Roman" panose="02020603050405020304" pitchFamily="18" charset="0"/>
                <a:cs typeface="Times New Roman" panose="02020603050405020304" pitchFamily="18" charset="0"/>
              </a:rPr>
              <a:t>l</a:t>
            </a:r>
            <a:r>
              <a:rPr lang="az-Latn-AZ" sz="5000" b="1" cap="none" dirty="0" smtClean="0">
                <a:solidFill>
                  <a:srgbClr val="00B050"/>
                </a:solidFill>
                <a:latin typeface="Times New Roman" panose="02020603050405020304" pitchFamily="18" charset="0"/>
                <a:cs typeface="Times New Roman" panose="02020603050405020304" pitchFamily="18" charset="0"/>
              </a:rPr>
              <a:t>  I B</a:t>
            </a:r>
            <a:r>
              <a:rPr lang="az-Latn-AZ" sz="5000" cap="none" dirty="0" smtClean="0">
                <a:solidFill>
                  <a:schemeClr val="accent4">
                    <a:lumMod val="50000"/>
                  </a:schemeClr>
                </a:solidFill>
                <a:latin typeface="Times New Roman" panose="02020603050405020304" pitchFamily="18" charset="0"/>
                <a:cs typeface="Times New Roman" panose="02020603050405020304" pitchFamily="18" charset="0"/>
              </a:rPr>
              <a:t>, kiçik d</a:t>
            </a:r>
            <a:r>
              <a:rPr lang="en-US" sz="5000" cap="none" dirty="0" smtClean="0">
                <a:solidFill>
                  <a:schemeClr val="accent4">
                    <a:lumMod val="50000"/>
                  </a:schemeClr>
                </a:solidFill>
                <a:latin typeface="Times New Roman" panose="02020603050405020304" pitchFamily="18" charset="0"/>
                <a:cs typeface="Times New Roman" panose="02020603050405020304" pitchFamily="18" charset="0"/>
              </a:rPr>
              <a:t>o</a:t>
            </a:r>
            <a:r>
              <a:rPr lang="az-Latn-AZ" sz="5000" cap="none" dirty="0" smtClean="0">
                <a:solidFill>
                  <a:schemeClr val="accent4">
                    <a:lumMod val="50000"/>
                  </a:schemeClr>
                </a:solidFill>
                <a:latin typeface="Times New Roman" panose="02020603050405020304" pitchFamily="18" charset="0"/>
                <a:cs typeface="Times New Roman" panose="02020603050405020304" pitchFamily="18" charset="0"/>
              </a:rPr>
              <a:t>zada riv</a:t>
            </a:r>
            <a:r>
              <a:rPr lang="en-US" sz="5000" cap="none" dirty="0" smtClean="0">
                <a:solidFill>
                  <a:schemeClr val="accent4">
                    <a:lumMod val="50000"/>
                  </a:schemeClr>
                </a:solidFill>
                <a:latin typeface="Times New Roman" panose="02020603050405020304" pitchFamily="18" charset="0"/>
                <a:cs typeface="Times New Roman" panose="02020603050405020304" pitchFamily="18" charset="0"/>
              </a:rPr>
              <a:t>o</a:t>
            </a:r>
            <a:r>
              <a:rPr lang="az-Latn-AZ" sz="5000" cap="none" dirty="0" smtClean="0">
                <a:solidFill>
                  <a:schemeClr val="accent4">
                    <a:lumMod val="50000"/>
                  </a:schemeClr>
                </a:solidFill>
                <a:latin typeface="Times New Roman" panose="02020603050405020304" pitchFamily="18" charset="0"/>
                <a:cs typeface="Times New Roman" panose="02020603050405020304" pitchFamily="18" charset="0"/>
              </a:rPr>
              <a:t>raksaban   </a:t>
            </a:r>
            <a:r>
              <a:rPr lang="az-Latn-AZ" sz="5000" cap="none" dirty="0" smtClean="0">
                <a:solidFill>
                  <a:srgbClr val="00B050"/>
                </a:solidFill>
                <a:latin typeface="Times New Roman" panose="02020603050405020304" pitchFamily="18" charset="0"/>
                <a:cs typeface="Times New Roman" panose="02020603050405020304" pitchFamily="18" charset="0"/>
              </a:rPr>
              <a:t>I A </a:t>
            </a:r>
            <a:endParaRPr lang="az-Latn-AZ" sz="5000" cap="none" dirty="0" smtClean="0">
              <a:solidFill>
                <a:schemeClr val="accent4">
                  <a:lumMod val="50000"/>
                </a:schemeClr>
              </a:solidFill>
              <a:latin typeface="Times New Roman" panose="02020603050405020304" pitchFamily="18" charset="0"/>
              <a:cs typeface="Times New Roman" panose="02020603050405020304" pitchFamily="18" charset="0"/>
            </a:endParaRPr>
          </a:p>
          <a:p>
            <a:r>
              <a:rPr lang="az-Latn-AZ" sz="4200" cap="none" dirty="0" smtClean="0">
                <a:solidFill>
                  <a:schemeClr val="accent4">
                    <a:lumMod val="50000"/>
                  </a:schemeClr>
                </a:solidFill>
                <a:latin typeface="Times New Roman" panose="02020603050405020304" pitchFamily="18" charset="0"/>
                <a:cs typeface="Times New Roman" panose="02020603050405020304" pitchFamily="18" charset="0"/>
              </a:rPr>
              <a:t>STATİN</a:t>
            </a:r>
            <a:r>
              <a:rPr lang="en-US" sz="4200" cap="none" dirty="0" smtClean="0">
                <a:solidFill>
                  <a:schemeClr val="accent4">
                    <a:lumMod val="50000"/>
                  </a:schemeClr>
                </a:solidFill>
                <a:latin typeface="Times New Roman" panose="02020603050405020304" pitchFamily="18" charset="0"/>
                <a:cs typeface="Times New Roman" panose="02020603050405020304" pitchFamily="18" charset="0"/>
              </a:rPr>
              <a:t>l</a:t>
            </a:r>
            <a:r>
              <a:rPr lang="az-Latn-AZ" sz="4200" cap="none" dirty="0" smtClean="0">
                <a:solidFill>
                  <a:schemeClr val="accent4">
                    <a:lumMod val="50000"/>
                  </a:schemeClr>
                </a:solidFill>
                <a:latin typeface="Times New Roman" panose="02020603050405020304" pitchFamily="18" charset="0"/>
                <a:cs typeface="Times New Roman" panose="02020603050405020304" pitchFamily="18" charset="0"/>
              </a:rPr>
              <a:t>ƏR </a:t>
            </a:r>
            <a:r>
              <a:rPr lang="en-US" sz="4200" cap="none" dirty="0" smtClean="0">
                <a:solidFill>
                  <a:srgbClr val="00B050"/>
                </a:solidFill>
                <a:latin typeface="Times New Roman" panose="02020603050405020304" pitchFamily="18" charset="0"/>
                <a:cs typeface="Times New Roman" panose="02020603050405020304" pitchFamily="18" charset="0"/>
              </a:rPr>
              <a:t>)</a:t>
            </a:r>
            <a:r>
              <a:rPr lang="az-Latn-AZ" sz="4200" cap="none" dirty="0" smtClean="0">
                <a:solidFill>
                  <a:srgbClr val="00B050"/>
                </a:solidFill>
                <a:latin typeface="Times New Roman" panose="02020603050405020304" pitchFamily="18" charset="0"/>
                <a:cs typeface="Times New Roman" panose="02020603050405020304" pitchFamily="18" charset="0"/>
              </a:rPr>
              <a:t>                                       I A </a:t>
            </a:r>
            <a:endParaRPr lang="az-Latn-AZ" sz="4200" cap="none" dirty="0" smtClean="0">
              <a:solidFill>
                <a:schemeClr val="accent4">
                  <a:lumMod val="50000"/>
                </a:schemeClr>
              </a:solidFill>
              <a:latin typeface="Times New Roman" panose="02020603050405020304" pitchFamily="18" charset="0"/>
              <a:cs typeface="Times New Roman" panose="02020603050405020304" pitchFamily="18" charset="0"/>
            </a:endParaRPr>
          </a:p>
          <a:p>
            <a:endParaRPr lang="en-US" sz="2400" cap="none" dirty="0">
              <a:solidFill>
                <a:schemeClr val="accent4">
                  <a:lumMod val="50000"/>
                </a:schemeClr>
              </a:solidFill>
              <a:latin typeface="Times New Roman" panose="02020603050405020304" pitchFamily="18" charset="0"/>
              <a:cs typeface="Times New Roman" panose="02020603050405020304" pitchFamily="18" charset="0"/>
            </a:endParaRPr>
          </a:p>
          <a:p>
            <a:endParaRPr lang="x-none" sz="2800" dirty="0">
              <a:latin typeface="Times New Roman" panose="02020603050405020304" pitchFamily="18" charset="0"/>
              <a:cs typeface="Times New Roman" panose="02020603050405020304" pitchFamily="18" charset="0"/>
            </a:endParaRPr>
          </a:p>
        </p:txBody>
      </p:sp>
      <p:sp>
        <p:nvSpPr>
          <p:cNvPr id="4" name="Выгнутая влево стрелка 3"/>
          <p:cNvSpPr/>
          <p:nvPr/>
        </p:nvSpPr>
        <p:spPr>
          <a:xfrm>
            <a:off x="3082456" y="1606618"/>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 name="Выгнутая вправо стрелка 4"/>
          <p:cNvSpPr/>
          <p:nvPr/>
        </p:nvSpPr>
        <p:spPr>
          <a:xfrm>
            <a:off x="7641203" y="1606618"/>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6"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1241" y="257390"/>
            <a:ext cx="1368152" cy="7222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35583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C541B4-AF1D-C4B4-63EB-70787E42E29A}"/>
              </a:ext>
            </a:extLst>
          </p:cNvPr>
          <p:cNvSpPr>
            <a:spLocks noGrp="1"/>
          </p:cNvSpPr>
          <p:nvPr>
            <p:ph type="title"/>
          </p:nvPr>
        </p:nvSpPr>
        <p:spPr/>
        <p:txBody>
          <a:bodyPr/>
          <a:lstStyle/>
          <a:p>
            <a:r>
              <a:rPr lang="en-US" sz="3600" cap="none" dirty="0">
                <a:solidFill>
                  <a:schemeClr val="accent4">
                    <a:lumMod val="50000"/>
                  </a:schemeClr>
                </a:solidFill>
                <a:latin typeface="Times New Roman" panose="02020603050405020304" pitchFamily="18" charset="0"/>
                <a:cs typeface="Times New Roman" panose="02020603050405020304" pitchFamily="18" charset="0"/>
              </a:rPr>
              <a:t>H</a:t>
            </a:r>
            <a:r>
              <a:rPr lang="x-none" sz="3600" cap="none" dirty="0">
                <a:solidFill>
                  <a:schemeClr val="accent4">
                    <a:lumMod val="50000"/>
                  </a:schemeClr>
                </a:solidFill>
                <a:latin typeface="Times New Roman" panose="02020603050405020304" pitchFamily="18" charset="0"/>
                <a:cs typeface="Times New Roman" panose="02020603050405020304" pitchFamily="18" charset="0"/>
              </a:rPr>
              <a:t>al- hazirda istifadə olunan antianginal terapiya</a:t>
            </a:r>
            <a:endParaRPr lang="x-none" dirty="0"/>
          </a:p>
        </p:txBody>
      </p:sp>
      <p:sp>
        <p:nvSpPr>
          <p:cNvPr id="3" name="Content Placeholder 2">
            <a:extLst>
              <a:ext uri="{FF2B5EF4-FFF2-40B4-BE49-F238E27FC236}">
                <a16:creationId xmlns="" xmlns:a16="http://schemas.microsoft.com/office/drawing/2014/main" id="{F4333EB9-A27C-5BE0-020D-C188D13A674E}"/>
              </a:ext>
            </a:extLst>
          </p:cNvPr>
          <p:cNvSpPr>
            <a:spLocks noGrp="1"/>
          </p:cNvSpPr>
          <p:nvPr>
            <p:ph sz="quarter" idx="13"/>
          </p:nvPr>
        </p:nvSpPr>
        <p:spPr/>
        <p:txBody>
          <a:bodyPr>
            <a:normAutofit fontScale="92500" lnSpcReduction="10000"/>
          </a:bodyPr>
          <a:lstStyle/>
          <a:p>
            <a:r>
              <a:rPr lang="x-none" cap="none" dirty="0">
                <a:latin typeface="Times New Roman" panose="02020603050405020304" pitchFamily="18" charset="0"/>
                <a:cs typeface="Times New Roman" panose="02020603050405020304" pitchFamily="18" charset="0"/>
              </a:rPr>
              <a:t>Rho kinaza inhibisiyası- Fasudil</a:t>
            </a:r>
          </a:p>
          <a:p>
            <a:r>
              <a:rPr lang="x-none" cap="none" dirty="0">
                <a:solidFill>
                  <a:srgbClr val="FF0000"/>
                </a:solidFill>
                <a:latin typeface="Times New Roman" panose="02020603050405020304" pitchFamily="18" charset="0"/>
                <a:cs typeface="Times New Roman" panose="02020603050405020304" pitchFamily="18" charset="0"/>
              </a:rPr>
              <a:t>Metabolik modulyasiya- Trimetazidine</a:t>
            </a:r>
          </a:p>
          <a:p>
            <a:r>
              <a:rPr lang="en-US" cap="none" dirty="0">
                <a:latin typeface="Times New Roman" panose="02020603050405020304" pitchFamily="18" charset="0"/>
                <a:cs typeface="Times New Roman" panose="02020603050405020304" pitchFamily="18" charset="0"/>
              </a:rPr>
              <a:t>S</a:t>
            </a:r>
            <a:r>
              <a:rPr lang="x-none" cap="none" dirty="0">
                <a:latin typeface="Times New Roman" panose="02020603050405020304" pitchFamily="18" charset="0"/>
                <a:cs typeface="Times New Roman" panose="02020603050405020304" pitchFamily="18" charset="0"/>
              </a:rPr>
              <a:t>inus  düyün inhibitoru- İvabradin</a:t>
            </a:r>
          </a:p>
          <a:p>
            <a:r>
              <a:rPr lang="x-none" cap="none" dirty="0">
                <a:latin typeface="Times New Roman" panose="02020603050405020304" pitchFamily="18" charset="0"/>
                <a:cs typeface="Times New Roman" panose="02020603050405020304" pitchFamily="18" charset="0"/>
              </a:rPr>
              <a:t>Gec Na+ kanal inhibitorları- Ranolazin</a:t>
            </a:r>
          </a:p>
          <a:p>
            <a:r>
              <a:rPr lang="x-none" cap="none" smtClean="0">
                <a:latin typeface="Times New Roman" panose="02020603050405020304" pitchFamily="18" charset="0"/>
                <a:cs typeface="Times New Roman" panose="02020603050405020304" pitchFamily="18" charset="0"/>
              </a:rPr>
              <a:t>Nikarandil</a:t>
            </a:r>
            <a:endParaRPr lang="az-Latn-AZ" cap="none" dirty="0" smtClean="0">
              <a:latin typeface="Times New Roman" panose="02020603050405020304" pitchFamily="18" charset="0"/>
              <a:cs typeface="Times New Roman" panose="02020603050405020304" pitchFamily="18" charset="0"/>
            </a:endParaRPr>
          </a:p>
          <a:p>
            <a:endParaRPr lang="az-Latn-AZ" cap="none" dirty="0" smtClean="0">
              <a:latin typeface="Times New Roman" panose="02020603050405020304" pitchFamily="18" charset="0"/>
              <a:cs typeface="Times New Roman" panose="02020603050405020304" pitchFamily="18" charset="0"/>
            </a:endParaRPr>
          </a:p>
          <a:p>
            <a:pPr marL="0" lvl="0" indent="0">
              <a:spcBef>
                <a:spcPct val="0"/>
              </a:spcBef>
              <a:spcAft>
                <a:spcPts val="600"/>
              </a:spcAft>
              <a:buNone/>
            </a:pPr>
            <a:r>
              <a:rPr lang="en-US" altLang="en-US" sz="1000" i="1" dirty="0" err="1" smtClean="0">
                <a:solidFill>
                  <a:srgbClr val="333333"/>
                </a:solidFill>
              </a:rPr>
              <a:t>Eur</a:t>
            </a:r>
            <a:r>
              <a:rPr lang="en-US" altLang="en-US" sz="1000" i="1" dirty="0" smtClean="0">
                <a:solidFill>
                  <a:srgbClr val="333333"/>
                </a:solidFill>
              </a:rPr>
              <a:t> Heart J</a:t>
            </a:r>
            <a:r>
              <a:rPr lang="en-US" altLang="en-US" sz="1000" dirty="0" smtClean="0">
                <a:solidFill>
                  <a:srgbClr val="333333"/>
                </a:solidFill>
              </a:rPr>
              <a:t>, Volume 42, Issue 3, 14 January 2021, Pages 269–283, </a:t>
            </a:r>
            <a:r>
              <a:rPr lang="en-US" altLang="en-US" sz="1000" dirty="0" smtClean="0">
                <a:solidFill>
                  <a:srgbClr val="333333"/>
                </a:solidFill>
                <a:hlinkClick r:id="rId2"/>
              </a:rPr>
              <a:t>https://doi.org/10.1093/eurheartj/ehaa820</a:t>
            </a:r>
            <a:endParaRPr lang="en-US" altLang="en-US" sz="1000" dirty="0" smtClean="0">
              <a:solidFill>
                <a:srgbClr val="333333"/>
              </a:solidFill>
            </a:endParaRPr>
          </a:p>
          <a:p>
            <a:pPr marL="0" lvl="0" indent="0">
              <a:spcBef>
                <a:spcPct val="0"/>
              </a:spcBef>
              <a:spcAft>
                <a:spcPts val="600"/>
              </a:spcAft>
              <a:buNone/>
            </a:pPr>
            <a:r>
              <a:rPr lang="en-US" altLang="en-US" sz="1000" dirty="0" smtClean="0">
                <a:solidFill>
                  <a:srgbClr val="2A2A2A"/>
                </a:solidFill>
              </a:rPr>
              <a:t>The content of this slide may be subject to copyright: please see the slide notes for details.</a:t>
            </a:r>
            <a:endParaRPr lang="en-US" altLang="en-US" sz="1000" dirty="0" smtClean="0">
              <a:solidFill>
                <a:srgbClr val="333333"/>
              </a:solidFill>
            </a:endParaRPr>
          </a:p>
          <a:p>
            <a:r>
              <a:rPr lang="az-Latn-AZ" sz="1000" cap="none" dirty="0" smtClean="0">
                <a:latin typeface="Times New Roman" panose="02020603050405020304" pitchFamily="18" charset="0"/>
                <a:cs typeface="Times New Roman" panose="02020603050405020304" pitchFamily="18" charset="0"/>
              </a:rPr>
              <a:t> </a:t>
            </a:r>
            <a:endParaRPr lang="x-none" sz="1000" cap="none" dirty="0">
              <a:latin typeface="Times New Roman" panose="02020603050405020304" pitchFamily="18" charset="0"/>
              <a:cs typeface="Times New Roman" panose="02020603050405020304" pitchFamily="18" charset="0"/>
            </a:endParaRPr>
          </a:p>
        </p:txBody>
      </p:sp>
      <p:pic>
        <p:nvPicPr>
          <p:cNvPr id="4"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1241" y="257390"/>
            <a:ext cx="1368152" cy="722251"/>
          </a:xfrm>
          <a:prstGeom prst="rect">
            <a:avLst/>
          </a:prstGeom>
          <a:ln>
            <a:noFill/>
          </a:ln>
          <a:effectLst>
            <a:outerShdw blurRad="292100" dist="139700" dir="2700000" algn="tl" rotWithShape="0">
              <a:srgbClr val="333333">
                <a:alpha val="65000"/>
              </a:srgbClr>
            </a:outerShdw>
          </a:effec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1241" y="257391"/>
            <a:ext cx="1368152" cy="722251"/>
          </a:xfrm>
          <a:prstGeom prst="rect">
            <a:avLst/>
          </a:prstGeom>
          <a:ln>
            <a:noFill/>
          </a:ln>
          <a:effectLst>
            <a:outerShdw blurRad="292100" dist="139700" dir="2700000" algn="tl" rotWithShape="0">
              <a:srgbClr val="333333">
                <a:alpha val="65000"/>
              </a:srgbClr>
            </a:outerShdw>
          </a:effectLst>
        </p:spPr>
      </p:pic>
      <p:pic>
        <p:nvPicPr>
          <p:cNvPr id="6" name="Picture 3">
            <a:extLst>
              <a:ext uri="{FF2B5EF4-FFF2-40B4-BE49-F238E27FC236}">
                <a16:creationId xmlns:a16="http://schemas.microsoft.com/office/drawing/2014/main" xmlns="" id="{E0BCE506-1EFA-468F-8CF3-822C100D8C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5306" y="2000240"/>
            <a:ext cx="5132920" cy="344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1241" y="257390"/>
            <a:ext cx="1368152" cy="7222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038216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310E3AFA-1946-4B53-BCCF-B3B110668B4B}"/>
              </a:ext>
            </a:extLst>
          </p:cNvPr>
          <p:cNvSpPr>
            <a:spLocks noGrp="1"/>
          </p:cNvSpPr>
          <p:nvPr>
            <p:ph type="sldNum" sz="quarter" idx="12"/>
          </p:nvPr>
        </p:nvSpPr>
        <p:spPr/>
        <p:txBody>
          <a:bodyPr/>
          <a:lstStyle/>
          <a:p>
            <a:fld id="{2770BE1F-2B8F-4317-B555-1BF483D737E3}" type="slidenum">
              <a:rPr lang="en-GB" smtClean="0"/>
              <a:pPr/>
              <a:t>14</a:t>
            </a:fld>
            <a:endParaRPr lang="en-GB" dirty="0"/>
          </a:p>
        </p:txBody>
      </p:sp>
      <p:pic>
        <p:nvPicPr>
          <p:cNvPr id="5" name="Picture 4">
            <a:extLst>
              <a:ext uri="{FF2B5EF4-FFF2-40B4-BE49-F238E27FC236}">
                <a16:creationId xmlns:a16="http://schemas.microsoft.com/office/drawing/2014/main" xmlns="" id="{88A26882-DD2B-4768-B8A1-BB96C2055925}"/>
              </a:ext>
            </a:extLst>
          </p:cNvPr>
          <p:cNvPicPr>
            <a:picLocks noChangeAspect="1"/>
          </p:cNvPicPr>
          <p:nvPr/>
        </p:nvPicPr>
        <p:blipFill>
          <a:blip r:embed="rId2"/>
          <a:stretch>
            <a:fillRect/>
          </a:stretch>
        </p:blipFill>
        <p:spPr>
          <a:xfrm>
            <a:off x="2057767" y="764704"/>
            <a:ext cx="9511621" cy="5143500"/>
          </a:xfrm>
          <a:prstGeom prst="rect">
            <a:avLst/>
          </a:prstGeom>
        </p:spPr>
      </p:pic>
      <p:sp>
        <p:nvSpPr>
          <p:cNvPr id="2" name="Rectangle 1">
            <a:extLst>
              <a:ext uri="{FF2B5EF4-FFF2-40B4-BE49-F238E27FC236}">
                <a16:creationId xmlns:a16="http://schemas.microsoft.com/office/drawing/2014/main" xmlns="" id="{8EB153C7-7D63-422F-B9F8-B96E5E66B6EE}"/>
              </a:ext>
            </a:extLst>
          </p:cNvPr>
          <p:cNvSpPr/>
          <p:nvPr/>
        </p:nvSpPr>
        <p:spPr>
          <a:xfrm>
            <a:off x="2255573" y="1916832"/>
            <a:ext cx="2784309"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Trimetazidine</a:t>
            </a:r>
          </a:p>
        </p:txBody>
      </p:sp>
      <p:pic>
        <p:nvPicPr>
          <p:cNvPr id="6"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1241" y="0"/>
            <a:ext cx="1368152" cy="9796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87063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470647"/>
            <a:ext cx="10364451" cy="1210235"/>
          </a:xfrm>
        </p:spPr>
        <p:txBody>
          <a:bodyPr>
            <a:normAutofit/>
          </a:bodyPr>
          <a:lstStyle/>
          <a:p>
            <a:r>
              <a:rPr lang="az-Latn-AZ" sz="2800" smtClean="0"/>
              <a:t>KLİNİKİ </a:t>
            </a:r>
            <a:r>
              <a:rPr lang="az-Latn-AZ" sz="2800" smtClean="0"/>
              <a:t>Ha</a:t>
            </a:r>
            <a:r>
              <a:rPr lang="en-US" sz="2800" smtClean="0"/>
              <a:t>l</a:t>
            </a:r>
            <a:r>
              <a:rPr lang="az-Latn-AZ" sz="2800" dirty="0" smtClean="0"/>
              <a:t> </a:t>
            </a:r>
            <a:endParaRPr lang="ru-RU" sz="2800" dirty="0"/>
          </a:p>
        </p:txBody>
      </p:sp>
      <p:sp>
        <p:nvSpPr>
          <p:cNvPr id="3" name="Содержимое 2"/>
          <p:cNvSpPr>
            <a:spLocks noGrp="1"/>
          </p:cNvSpPr>
          <p:nvPr>
            <p:ph sz="quarter" idx="13"/>
          </p:nvPr>
        </p:nvSpPr>
        <p:spPr>
          <a:xfrm>
            <a:off x="913774" y="257390"/>
            <a:ext cx="10363826" cy="5533811"/>
          </a:xfrm>
        </p:spPr>
        <p:txBody>
          <a:bodyPr>
            <a:noAutofit/>
          </a:bodyPr>
          <a:lstStyle/>
          <a:p>
            <a:r>
              <a:rPr lang="az-Latn-AZ" dirty="0" smtClean="0"/>
              <a:t>Xəstə  </a:t>
            </a:r>
            <a:r>
              <a:rPr lang="az-Latn-AZ" dirty="0" smtClean="0">
                <a:solidFill>
                  <a:srgbClr val="FF0000"/>
                </a:solidFill>
              </a:rPr>
              <a:t>Dəmirova     zəhrə</a:t>
            </a:r>
            <a:r>
              <a:rPr lang="az-Latn-AZ" dirty="0" smtClean="0"/>
              <a:t>, 53 yaş daxi</a:t>
            </a:r>
            <a:r>
              <a:rPr lang="en-US" cap="none" dirty="0" smtClean="0">
                <a:latin typeface="Times New Roman" panose="02020603050405020304" pitchFamily="18" charset="0"/>
                <a:cs typeface="Times New Roman" panose="02020603050405020304" pitchFamily="18" charset="0"/>
              </a:rPr>
              <a:t>l</a:t>
            </a:r>
            <a:r>
              <a:rPr lang="az-Latn-AZ" cap="none" dirty="0" smtClean="0">
                <a:latin typeface="Times New Roman" panose="02020603050405020304" pitchFamily="18" charset="0"/>
                <a:cs typeface="Times New Roman" panose="02020603050405020304" pitchFamily="18" charset="0"/>
              </a:rPr>
              <a:t> </a:t>
            </a:r>
            <a:r>
              <a:rPr lang="az-Latn-AZ" dirty="0" smtClean="0"/>
              <a:t> olub Sabunçi  tibb mərkəzinə, kardi</a:t>
            </a:r>
            <a:r>
              <a:rPr lang="en-US" cap="none" dirty="0" smtClean="0">
                <a:latin typeface="Times New Roman" panose="02020603050405020304" pitchFamily="18" charset="0"/>
                <a:cs typeface="Times New Roman" panose="02020603050405020304" pitchFamily="18" charset="0"/>
              </a:rPr>
              <a:t>l</a:t>
            </a:r>
            <a:r>
              <a:rPr lang="az-Latn-AZ" dirty="0" smtClean="0"/>
              <a:t>giya    kafedrasına    2021 i</a:t>
            </a:r>
            <a:r>
              <a:rPr lang="en-US" cap="none" dirty="0" smtClean="0">
                <a:latin typeface="Times New Roman" panose="02020603050405020304" pitchFamily="18" charset="0"/>
                <a:cs typeface="Times New Roman" panose="02020603050405020304" pitchFamily="18" charset="0"/>
              </a:rPr>
              <a:t>l</a:t>
            </a:r>
            <a:r>
              <a:rPr lang="az-Latn-AZ" dirty="0" smtClean="0"/>
              <a:t>də</a:t>
            </a:r>
          </a:p>
          <a:p>
            <a:r>
              <a:rPr lang="az-Latn-AZ" dirty="0" smtClean="0"/>
              <a:t>Diaqn</a:t>
            </a:r>
            <a:r>
              <a:rPr lang="x-none" cap="none" smtClean="0">
                <a:latin typeface="Times New Roman" panose="02020603050405020304" pitchFamily="18" charset="0"/>
                <a:cs typeface="Times New Roman" panose="02020603050405020304" pitchFamily="18" charset="0"/>
              </a:rPr>
              <a:t>o</a:t>
            </a:r>
            <a:r>
              <a:rPr lang="az-Latn-AZ" dirty="0" smtClean="0"/>
              <a:t>z:ÜİX</a:t>
            </a:r>
            <a:r>
              <a:rPr lang="az-Latn-AZ" dirty="0" smtClean="0">
                <a:latin typeface="Tahoma"/>
                <a:cs typeface="Tahoma"/>
              </a:rPr>
              <a:t>: Refrakter  stenokardiya İnfarktdansonraki kardiosk</a:t>
            </a:r>
            <a:r>
              <a:rPr lang="en-US" cap="none" dirty="0" smtClean="0">
                <a:latin typeface="Times New Roman" panose="02020603050405020304" pitchFamily="18" charset="0"/>
                <a:cs typeface="Times New Roman" panose="02020603050405020304" pitchFamily="18" charset="0"/>
              </a:rPr>
              <a:t>l</a:t>
            </a:r>
            <a:r>
              <a:rPr lang="az-Latn-AZ" dirty="0" smtClean="0">
                <a:latin typeface="Tahoma"/>
                <a:cs typeface="Tahoma"/>
              </a:rPr>
              <a:t>eroz (2019 il),Arterial hipertenziya, 3 dərəcə,4 risk stratifikasiyası,  Şəkərli diabet tip2 , insulintələbli. Stenokardik epizodlar həftədə 7 dəfə, AT- 130/80 mm c.s. Üds-78 v.D. Qanda qlukoza 7,9 mlmol/l, kreatinin- 88 mmol/l</a:t>
            </a:r>
          </a:p>
          <a:p>
            <a:r>
              <a:rPr lang="az-Latn-AZ" dirty="0" smtClean="0">
                <a:latin typeface="Tahoma"/>
                <a:cs typeface="Tahoma"/>
              </a:rPr>
              <a:t>Müalicə-perindopril/indapamid 10/2,5 mg , xəstəyə təyin edilib aspirin 100 mg, Rozuvastatin 40 mg, bisopralol</a:t>
            </a:r>
            <a:r>
              <a:rPr lang="en-US" dirty="0" smtClean="0">
                <a:latin typeface="Tahoma"/>
                <a:cs typeface="Tahoma"/>
              </a:rPr>
              <a:t> 5 mg</a:t>
            </a:r>
            <a:r>
              <a:rPr lang="az-Latn-AZ" dirty="0" smtClean="0">
                <a:latin typeface="Tahoma"/>
                <a:cs typeface="Tahoma"/>
              </a:rPr>
              <a:t>. angiqrafik müayinə :KAX,Çox saylı  damarlar  okkluziyası.İNVAZİV KARDİoloQ QƏRAR verdi -  PKM mümkün deyil.Kardiocərrah qərar verdi- AKŞ, Lakin xəstə imtina etdi CƏRRAHİ əməliyyatdan. Xəstəyə təyin edildi ivabradin 5 mg 2 dəfə,</a:t>
            </a:r>
            <a:r>
              <a:rPr lang="en-US" dirty="0" smtClean="0">
                <a:latin typeface="Tahoma"/>
                <a:cs typeface="Tahoma"/>
              </a:rPr>
              <a:t> </a:t>
            </a:r>
            <a:r>
              <a:rPr lang="en-US" dirty="0" err="1" smtClean="0">
                <a:latin typeface="Tahoma"/>
                <a:cs typeface="Tahoma"/>
              </a:rPr>
              <a:t>trimetazidin</a:t>
            </a:r>
            <a:r>
              <a:rPr lang="en-US" dirty="0" smtClean="0">
                <a:latin typeface="Tahoma"/>
                <a:cs typeface="Tahoma"/>
              </a:rPr>
              <a:t> 80 mg 1d</a:t>
            </a:r>
            <a:r>
              <a:rPr lang="az-Latn-AZ" dirty="0" smtClean="0">
                <a:latin typeface="Tahoma"/>
                <a:cs typeface="Tahoma"/>
              </a:rPr>
              <a:t>ə</a:t>
            </a:r>
            <a:r>
              <a:rPr lang="en-US" dirty="0" smtClean="0">
                <a:latin typeface="Tahoma"/>
                <a:cs typeface="Tahoma"/>
              </a:rPr>
              <a:t>f</a:t>
            </a:r>
            <a:r>
              <a:rPr lang="az-Latn-AZ" dirty="0" smtClean="0">
                <a:latin typeface="Tahoma"/>
                <a:cs typeface="Tahoma"/>
              </a:rPr>
              <a:t>ə</a:t>
            </a:r>
            <a:r>
              <a:rPr lang="en-US" dirty="0" smtClean="0">
                <a:latin typeface="Tahoma"/>
                <a:cs typeface="Tahoma"/>
              </a:rPr>
              <a:t> </a:t>
            </a:r>
            <a:r>
              <a:rPr lang="en-US" dirty="0" err="1" smtClean="0">
                <a:latin typeface="Tahoma"/>
                <a:cs typeface="Tahoma"/>
              </a:rPr>
              <a:t>sutkada</a:t>
            </a:r>
            <a:r>
              <a:rPr lang="en-US" dirty="0" smtClean="0">
                <a:latin typeface="Tahoma"/>
                <a:cs typeface="Tahoma"/>
              </a:rPr>
              <a:t> </a:t>
            </a:r>
            <a:r>
              <a:rPr lang="az-Latn-AZ" dirty="0" smtClean="0">
                <a:latin typeface="Tahoma"/>
                <a:cs typeface="Tahoma"/>
              </a:rPr>
              <a:t>. üds 67 v .d. oldu .Stenokardik epizodlar azaldı həftədə 2 dəfəyə kimi və xəstə 1 aydan sonra təkrar müayinə zam</a:t>
            </a:r>
            <a:r>
              <a:rPr lang="en-US" dirty="0" smtClean="0">
                <a:latin typeface="Tahoma"/>
                <a:cs typeface="Tahoma"/>
              </a:rPr>
              <a:t>a</a:t>
            </a:r>
            <a:r>
              <a:rPr lang="az-Latn-AZ" dirty="0" smtClean="0">
                <a:latin typeface="Tahoma"/>
                <a:cs typeface="Tahoma"/>
              </a:rPr>
              <a:t>nı ağrıların yox olmasını bildirdi. Stenokardik epizodlar keçmişdir. 6 aydan sonra təkrar baxış zamanı   ağrılar keçmişlər. A.T 120/70 MM C.S., ÜDS 63 V.D.12 aydan sonra xəstə öz başına trimetazidini Ləğv etmişdir və ağrıların təkrar yaranmaını qeyd etmişdir. </a:t>
            </a:r>
            <a:r>
              <a:rPr lang="az-Latn-AZ" sz="1800" dirty="0" smtClean="0">
                <a:latin typeface="Tahoma"/>
                <a:cs typeface="Tahoma"/>
              </a:rPr>
              <a:t>Trimetazidin  80 mg Təkrar təyinatdan sOnra stenokardik epizodlar keçmişdirlƏR</a:t>
            </a:r>
            <a:endParaRPr lang="ru-RU" sz="1800" dirty="0"/>
          </a:p>
        </p:txBody>
      </p:sp>
      <p:pic>
        <p:nvPicPr>
          <p:cNvPr id="4"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1241" y="257390"/>
            <a:ext cx="1368152" cy="72225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64CBD6-CD6A-1759-6155-F7FFF8054E71}"/>
              </a:ext>
            </a:extLst>
          </p:cNvPr>
          <p:cNvSpPr>
            <a:spLocks noGrp="1"/>
          </p:cNvSpPr>
          <p:nvPr>
            <p:ph type="title"/>
          </p:nvPr>
        </p:nvSpPr>
        <p:spPr>
          <a:xfrm>
            <a:off x="913775" y="618517"/>
            <a:ext cx="10364451" cy="981683"/>
          </a:xfrm>
        </p:spPr>
        <p:txBody>
          <a:bodyPr>
            <a:normAutofit fontScale="90000"/>
          </a:bodyPr>
          <a:lstStyle/>
          <a:p>
            <a:r>
              <a:rPr lang="x-none" sz="4000" cap="none" dirty="0">
                <a:solidFill>
                  <a:schemeClr val="accent4">
                    <a:lumMod val="50000"/>
                  </a:schemeClr>
                </a:solidFill>
                <a:latin typeface="Times New Roman" panose="02020603050405020304" pitchFamily="18" charset="0"/>
                <a:cs typeface="Times New Roman" panose="02020603050405020304" pitchFamily="18" charset="0"/>
              </a:rPr>
              <a:t>Qeyri- Farmakoloji</a:t>
            </a:r>
            <a:r>
              <a:rPr lang="x-none" sz="4000" dirty="0">
                <a:solidFill>
                  <a:schemeClr val="accent4">
                    <a:lumMod val="50000"/>
                  </a:schemeClr>
                </a:solidFill>
                <a:latin typeface="Times New Roman" panose="02020603050405020304" pitchFamily="18" charset="0"/>
                <a:cs typeface="Times New Roman" panose="02020603050405020304" pitchFamily="18" charset="0"/>
              </a:rPr>
              <a:t/>
            </a:r>
            <a:br>
              <a:rPr lang="x-none" sz="4000" dirty="0">
                <a:solidFill>
                  <a:schemeClr val="accent4">
                    <a:lumMod val="50000"/>
                  </a:schemeClr>
                </a:solidFill>
                <a:latin typeface="Times New Roman" panose="02020603050405020304" pitchFamily="18" charset="0"/>
                <a:cs typeface="Times New Roman" panose="02020603050405020304" pitchFamily="18" charset="0"/>
              </a:rPr>
            </a:br>
            <a:endParaRPr lang="x-none" sz="4000" cap="none"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CE5291E8-DE83-F76A-8F54-D32E40C26F80}"/>
              </a:ext>
            </a:extLst>
          </p:cNvPr>
          <p:cNvSpPr>
            <a:spLocks noGrp="1"/>
          </p:cNvSpPr>
          <p:nvPr>
            <p:ph sz="quarter" idx="13"/>
          </p:nvPr>
        </p:nvSpPr>
        <p:spPr>
          <a:xfrm>
            <a:off x="913774" y="1600200"/>
            <a:ext cx="10363826" cy="5257800"/>
          </a:xfrm>
        </p:spPr>
        <p:txBody>
          <a:bodyPr>
            <a:noAutofit/>
          </a:bodyPr>
          <a:lstStyle/>
          <a:p>
            <a:r>
              <a:rPr lang="en-US" sz="2400" b="0" i="0" u="none" strike="noStrike" cap="none" dirty="0" err="1">
                <a:effectLst/>
                <a:latin typeface="Times New Roman" panose="02020603050405020304" pitchFamily="18" charset="0"/>
                <a:cs typeface="Times New Roman" panose="02020603050405020304" pitchFamily="18" charset="0"/>
              </a:rPr>
              <a:t>Koronar</a:t>
            </a:r>
            <a:r>
              <a:rPr lang="en-US" sz="2400" b="0" i="0" u="none" strike="noStrike" cap="none" dirty="0">
                <a:effectLst/>
                <a:latin typeface="Times New Roman" panose="02020603050405020304" pitchFamily="18" charset="0"/>
                <a:cs typeface="Times New Roman" panose="02020603050405020304" pitchFamily="18" charset="0"/>
              </a:rPr>
              <a:t> Sinus </a:t>
            </a:r>
            <a:r>
              <a:rPr lang="en-US" sz="2400" b="0" i="0" u="none" strike="noStrike" cap="none" dirty="0" err="1">
                <a:effectLst/>
                <a:latin typeface="Times New Roman" panose="02020603050405020304" pitchFamily="18" charset="0"/>
                <a:cs typeface="Times New Roman" panose="02020603050405020304" pitchFamily="18" charset="0"/>
              </a:rPr>
              <a:t>Reduktor</a:t>
            </a:r>
            <a:endParaRPr lang="en-US" sz="2400" b="0" i="0" u="none" strike="noStrike" cap="none" dirty="0">
              <a:effectLst/>
              <a:latin typeface="Times New Roman" panose="02020603050405020304" pitchFamily="18" charset="0"/>
              <a:cs typeface="Times New Roman" panose="02020603050405020304" pitchFamily="18" charset="0"/>
            </a:endParaRPr>
          </a:p>
          <a:p>
            <a:r>
              <a:rPr lang="en-US" sz="2400" b="0" i="0" u="none" strike="noStrike" cap="none" dirty="0">
                <a:effectLst/>
                <a:latin typeface="Times New Roman" panose="02020603050405020304" pitchFamily="18" charset="0"/>
                <a:cs typeface="Times New Roman" panose="02020603050405020304" pitchFamily="18" charset="0"/>
              </a:rPr>
              <a:t>CELL Therapy- </a:t>
            </a:r>
            <a:r>
              <a:rPr lang="en-US" sz="2400" b="0" i="0" u="none" strike="noStrike" cap="none" dirty="0" err="1">
                <a:effectLst/>
                <a:latin typeface="Times New Roman" panose="02020603050405020304" pitchFamily="18" charset="0"/>
                <a:cs typeface="Times New Roman" panose="02020603050405020304" pitchFamily="18" charset="0"/>
              </a:rPr>
              <a:t>Hüceyrə</a:t>
            </a:r>
            <a:r>
              <a:rPr lang="en-US" sz="2400" b="0" i="0" u="none" strike="noStrike" cap="none" dirty="0">
                <a:effectLst/>
                <a:latin typeface="Times New Roman" panose="02020603050405020304" pitchFamily="18" charset="0"/>
                <a:cs typeface="Times New Roman" panose="02020603050405020304" pitchFamily="18" charset="0"/>
              </a:rPr>
              <a:t> </a:t>
            </a:r>
            <a:r>
              <a:rPr lang="en-US" sz="2400" b="0" i="0" u="none" strike="noStrike" cap="none" dirty="0" err="1">
                <a:effectLst/>
                <a:latin typeface="Times New Roman" panose="02020603050405020304" pitchFamily="18" charset="0"/>
                <a:cs typeface="Times New Roman" panose="02020603050405020304" pitchFamily="18" charset="0"/>
              </a:rPr>
              <a:t>Terapiyası</a:t>
            </a:r>
            <a:endParaRPr lang="en-US" sz="2400" cap="none" dirty="0">
              <a:latin typeface="Times New Roman" panose="02020603050405020304" pitchFamily="18" charset="0"/>
              <a:cs typeface="Times New Roman" panose="02020603050405020304" pitchFamily="18" charset="0"/>
            </a:endParaRPr>
          </a:p>
          <a:p>
            <a:r>
              <a:rPr lang="x-none" sz="2400" dirty="0">
                <a:latin typeface="Times New Roman" panose="02020603050405020304" pitchFamily="18" charset="0"/>
                <a:cs typeface="Times New Roman" panose="02020603050405020304" pitchFamily="18" charset="0"/>
              </a:rPr>
              <a:t>E</a:t>
            </a:r>
            <a:r>
              <a:rPr lang="en-US" sz="2400" dirty="0">
                <a:latin typeface="Times New Roman" panose="02020603050405020304" pitchFamily="18" charset="0"/>
                <a:cs typeface="Times New Roman" panose="02020603050405020304" pitchFamily="18" charset="0"/>
              </a:rPr>
              <a:t>e</a:t>
            </a:r>
            <a:r>
              <a:rPr lang="x-none" sz="2400" dirty="0">
                <a:latin typeface="Times New Roman" panose="02020603050405020304" pitchFamily="18" charset="0"/>
                <a:cs typeface="Times New Roman" panose="02020603050405020304" pitchFamily="18" charset="0"/>
              </a:rPr>
              <a:t>cp</a:t>
            </a:r>
          </a:p>
          <a:p>
            <a:r>
              <a:rPr lang="en-US" sz="2400" b="0" i="0" u="none" strike="noStrike" cap="none" dirty="0">
                <a:effectLst/>
                <a:latin typeface="Times New Roman" panose="02020603050405020304" pitchFamily="18" charset="0"/>
                <a:cs typeface="Times New Roman" panose="02020603050405020304" pitchFamily="18" charset="0"/>
              </a:rPr>
              <a:t>Extracorporeal Shockwave Myocardial </a:t>
            </a:r>
            <a:r>
              <a:rPr lang="en-US" sz="2400" b="0" i="0" u="none" strike="noStrike" cap="none" dirty="0" err="1">
                <a:effectLst/>
                <a:latin typeface="Times New Roman" panose="02020603050405020304" pitchFamily="18" charset="0"/>
                <a:cs typeface="Times New Roman" panose="02020603050405020304" pitchFamily="18" charset="0"/>
              </a:rPr>
              <a:t>Revascularisation</a:t>
            </a:r>
            <a:r>
              <a:rPr lang="en-US" sz="2400" b="0" i="0" u="none" strike="noStrike" cap="none" dirty="0">
                <a:effectLst/>
                <a:latin typeface="Times New Roman" panose="02020603050405020304" pitchFamily="18" charset="0"/>
                <a:cs typeface="Times New Roman" panose="02020603050405020304" pitchFamily="18" charset="0"/>
              </a:rPr>
              <a:t> Therapy, </a:t>
            </a:r>
          </a:p>
          <a:p>
            <a:r>
              <a:rPr lang="x-none" sz="2400" cap="none" dirty="0">
                <a:latin typeface="Times New Roman" panose="02020603050405020304" pitchFamily="18" charset="0"/>
                <a:cs typeface="Times New Roman" panose="02020603050405020304" pitchFamily="18" charset="0"/>
              </a:rPr>
              <a:t>SCS- Spinal Cord Stimulation </a:t>
            </a:r>
          </a:p>
          <a:p>
            <a:r>
              <a:rPr lang="en-US" sz="2400" dirty="0">
                <a:latin typeface="Times New Roman" panose="02020603050405020304" pitchFamily="18" charset="0"/>
                <a:cs typeface="Times New Roman" panose="02020603050405020304" pitchFamily="18" charset="0"/>
              </a:rPr>
              <a:t>T</a:t>
            </a:r>
            <a:r>
              <a:rPr lang="x-none" sz="2400" dirty="0">
                <a:latin typeface="Times New Roman" panose="02020603050405020304" pitchFamily="18" charset="0"/>
                <a:cs typeface="Times New Roman" panose="02020603050405020304" pitchFamily="18" charset="0"/>
              </a:rPr>
              <a:t>mLr- </a:t>
            </a:r>
            <a:r>
              <a:rPr lang="x-none" sz="2400" cap="none" dirty="0">
                <a:latin typeface="Times New Roman" panose="02020603050405020304" pitchFamily="18" charset="0"/>
                <a:cs typeface="Times New Roman" panose="02020603050405020304" pitchFamily="18" charset="0"/>
              </a:rPr>
              <a:t>Transmyocardial Laser Revascularization</a:t>
            </a:r>
            <a:endParaRPr lang="x-none" sz="2400" dirty="0">
              <a:latin typeface="Times New Roman" panose="02020603050405020304" pitchFamily="18" charset="0"/>
              <a:cs typeface="Times New Roman" panose="02020603050405020304" pitchFamily="18" charset="0"/>
            </a:endParaRPr>
          </a:p>
          <a:p>
            <a:pPr marL="0" lvl="0" indent="0">
              <a:spcBef>
                <a:spcPct val="0"/>
              </a:spcBef>
              <a:spcAft>
                <a:spcPts val="600"/>
              </a:spcAft>
              <a:buNone/>
            </a:pPr>
            <a:r>
              <a:rPr lang="x-none" sz="2400" cap="none">
                <a:latin typeface="Times New Roman" panose="02020603050405020304" pitchFamily="18" charset="0"/>
                <a:cs typeface="Times New Roman" panose="02020603050405020304" pitchFamily="18" charset="0"/>
              </a:rPr>
              <a:t>Chelation </a:t>
            </a:r>
            <a:r>
              <a:rPr lang="x-none" sz="2400" cap="none" smtClean="0">
                <a:latin typeface="Times New Roman" panose="02020603050405020304" pitchFamily="18" charset="0"/>
                <a:cs typeface="Times New Roman" panose="02020603050405020304" pitchFamily="18" charset="0"/>
              </a:rPr>
              <a:t>müalicəsi</a:t>
            </a:r>
            <a:endParaRPr lang="az-Latn-AZ" sz="2400" cap="none" dirty="0" smtClean="0">
              <a:latin typeface="Times New Roman" panose="02020603050405020304" pitchFamily="18" charset="0"/>
              <a:cs typeface="Times New Roman" panose="02020603050405020304" pitchFamily="18" charset="0"/>
            </a:endParaRPr>
          </a:p>
          <a:p>
            <a:pPr marL="0" lvl="0" indent="0">
              <a:spcBef>
                <a:spcPct val="0"/>
              </a:spcBef>
              <a:spcAft>
                <a:spcPts val="600"/>
              </a:spcAft>
              <a:buNone/>
            </a:pPr>
            <a:endParaRPr lang="az-Latn-AZ" altLang="en-US" sz="1800" i="1" cap="none" dirty="0" smtClean="0">
              <a:solidFill>
                <a:srgbClr val="333333"/>
              </a:solidFill>
              <a:latin typeface="Times New Roman" panose="02020603050405020304" pitchFamily="18" charset="0"/>
              <a:cs typeface="Times New Roman" panose="02020603050405020304" pitchFamily="18" charset="0"/>
            </a:endParaRPr>
          </a:p>
          <a:p>
            <a:pPr marL="0" lvl="0" indent="0">
              <a:spcBef>
                <a:spcPct val="0"/>
              </a:spcBef>
              <a:spcAft>
                <a:spcPts val="600"/>
              </a:spcAft>
              <a:buNone/>
            </a:pPr>
            <a:endParaRPr lang="az-Latn-AZ" altLang="en-US" sz="1800" i="1" cap="none" dirty="0" smtClean="0">
              <a:solidFill>
                <a:srgbClr val="333333"/>
              </a:solidFill>
              <a:latin typeface="Times New Roman" panose="02020603050405020304" pitchFamily="18" charset="0"/>
              <a:cs typeface="Times New Roman" panose="02020603050405020304" pitchFamily="18" charset="0"/>
            </a:endParaRPr>
          </a:p>
          <a:p>
            <a:pPr marL="0" lvl="0" indent="0">
              <a:spcBef>
                <a:spcPct val="0"/>
              </a:spcBef>
              <a:spcAft>
                <a:spcPts val="600"/>
              </a:spcAft>
              <a:buNone/>
            </a:pPr>
            <a:r>
              <a:rPr lang="en-US" altLang="en-US" sz="800" i="1" dirty="0" err="1" smtClean="0">
                <a:solidFill>
                  <a:srgbClr val="333333"/>
                </a:solidFill>
              </a:rPr>
              <a:t>Eur</a:t>
            </a:r>
            <a:r>
              <a:rPr lang="en-US" altLang="en-US" sz="800" i="1" dirty="0" smtClean="0">
                <a:solidFill>
                  <a:srgbClr val="333333"/>
                </a:solidFill>
              </a:rPr>
              <a:t> Heart J</a:t>
            </a:r>
            <a:r>
              <a:rPr lang="en-US" altLang="en-US" sz="800" dirty="0" smtClean="0">
                <a:solidFill>
                  <a:srgbClr val="333333"/>
                </a:solidFill>
              </a:rPr>
              <a:t>, Volume 42, Issue 3, 14 January 2021, Pages 269–283, </a:t>
            </a:r>
            <a:r>
              <a:rPr lang="en-US" altLang="en-US" sz="800" dirty="0" smtClean="0">
                <a:solidFill>
                  <a:srgbClr val="333333"/>
                </a:solidFill>
                <a:hlinkClick r:id="rId2"/>
              </a:rPr>
              <a:t>https://doi.org/10.1093/eurheartj/ehaa820</a:t>
            </a:r>
            <a:endParaRPr lang="en-US" altLang="en-US" sz="800" dirty="0" smtClean="0">
              <a:solidFill>
                <a:srgbClr val="333333"/>
              </a:solidFill>
            </a:endParaRPr>
          </a:p>
          <a:p>
            <a:pPr marL="0" lvl="0" indent="0">
              <a:spcBef>
                <a:spcPct val="0"/>
              </a:spcBef>
              <a:spcAft>
                <a:spcPts val="600"/>
              </a:spcAft>
              <a:buNone/>
            </a:pPr>
            <a:r>
              <a:rPr lang="en-US" altLang="en-US" sz="800" dirty="0" smtClean="0">
                <a:solidFill>
                  <a:srgbClr val="2A2A2A"/>
                </a:solidFill>
              </a:rPr>
              <a:t>The content of this slide may be subject to copyright: please see the slide notes for details.</a:t>
            </a:r>
            <a:endParaRPr lang="en-US" altLang="en-US" sz="800" dirty="0" smtClean="0">
              <a:solidFill>
                <a:srgbClr val="333333"/>
              </a:solidFill>
            </a:endParaRPr>
          </a:p>
          <a:p>
            <a:endParaRPr lang="az-Latn-AZ" sz="1800" cap="none" dirty="0" smtClean="0">
              <a:latin typeface="Times New Roman" panose="02020603050405020304" pitchFamily="18" charset="0"/>
              <a:cs typeface="Times New Roman" panose="02020603050405020304" pitchFamily="18" charset="0"/>
            </a:endParaRPr>
          </a:p>
          <a:p>
            <a:endParaRPr lang="az-Latn-AZ" sz="1800" cap="none" dirty="0" smtClean="0">
              <a:latin typeface="Times New Roman" panose="02020603050405020304" pitchFamily="18" charset="0"/>
              <a:cs typeface="Times New Roman" panose="02020603050405020304" pitchFamily="18" charset="0"/>
            </a:endParaRPr>
          </a:p>
          <a:p>
            <a:endParaRPr lang="az-Latn-AZ" sz="1800" cap="none" dirty="0" smtClean="0">
              <a:latin typeface="Times New Roman" panose="02020603050405020304" pitchFamily="18" charset="0"/>
              <a:cs typeface="Times New Roman" panose="02020603050405020304" pitchFamily="18" charset="0"/>
            </a:endParaRPr>
          </a:p>
          <a:p>
            <a:endParaRPr lang="az-Latn-AZ" sz="1800" cap="none" dirty="0" smtClean="0">
              <a:latin typeface="Times New Roman" panose="02020603050405020304" pitchFamily="18" charset="0"/>
              <a:cs typeface="Times New Roman" panose="02020603050405020304" pitchFamily="18" charset="0"/>
            </a:endParaRPr>
          </a:p>
          <a:p>
            <a:endParaRPr lang="x-none" sz="1800" cap="none" dirty="0">
              <a:latin typeface="Times New Roman" panose="02020603050405020304" pitchFamily="18" charset="0"/>
              <a:cs typeface="Times New Roman" panose="02020603050405020304" pitchFamily="18" charset="0"/>
            </a:endParaRPr>
          </a:p>
        </p:txBody>
      </p:sp>
      <p:pic>
        <p:nvPicPr>
          <p:cNvPr id="4"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1241" y="257390"/>
            <a:ext cx="1368152" cy="7222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32849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1"/>
            <a:ext cx="10364451" cy="1073425"/>
          </a:xfrm>
        </p:spPr>
        <p:txBody>
          <a:bodyPr>
            <a:normAutofit/>
          </a:bodyPr>
          <a:lstStyle/>
          <a:p>
            <a:r>
              <a:rPr lang="az-Latn-AZ" sz="2800" dirty="0" smtClean="0"/>
              <a:t>2019 ESC kliniki protokol</a:t>
            </a:r>
            <a:br>
              <a:rPr lang="az-Latn-AZ" sz="2800" dirty="0" smtClean="0"/>
            </a:br>
            <a:r>
              <a:rPr lang="en-US" sz="2800" dirty="0" smtClean="0"/>
              <a:t>R</a:t>
            </a:r>
            <a:r>
              <a:rPr lang="az-Latn-AZ" sz="2800" dirty="0" smtClean="0"/>
              <a:t>efrakter </a:t>
            </a:r>
            <a:r>
              <a:rPr lang="en-US" sz="2800" dirty="0" smtClean="0"/>
              <a:t>S</a:t>
            </a:r>
            <a:r>
              <a:rPr lang="az-Latn-AZ" sz="2800" dirty="0" smtClean="0"/>
              <a:t>tenOkardiyanın</a:t>
            </a:r>
            <a:r>
              <a:rPr lang="en-US" sz="2800" dirty="0" smtClean="0"/>
              <a:t> </a:t>
            </a:r>
            <a:r>
              <a:rPr lang="az-Latn-AZ" sz="2800" dirty="0" smtClean="0"/>
              <a:t> müaLicə  üsuLLarI </a:t>
            </a:r>
            <a:endParaRPr lang="ru-RU" sz="2800" dirty="0"/>
          </a:p>
        </p:txBody>
      </p:sp>
      <p:graphicFrame>
        <p:nvGraphicFramePr>
          <p:cNvPr id="4" name="Содержимое 3"/>
          <p:cNvGraphicFramePr>
            <a:graphicFrameLocks noGrp="1"/>
          </p:cNvGraphicFramePr>
          <p:nvPr>
            <p:ph sz="quarter" idx="13"/>
          </p:nvPr>
        </p:nvGraphicFramePr>
        <p:xfrm>
          <a:off x="914400" y="821635"/>
          <a:ext cx="10363200" cy="4926025"/>
        </p:xfrm>
        <a:graphic>
          <a:graphicData uri="http://schemas.openxmlformats.org/drawingml/2006/table">
            <a:tbl>
              <a:tblPr firstRow="1" bandRow="1">
                <a:tableStyleId>{5C22544A-7EE6-4342-B048-85BDC9FD1C3A}</a:tableStyleId>
              </a:tblPr>
              <a:tblGrid>
                <a:gridCol w="1727200"/>
                <a:gridCol w="1727200"/>
                <a:gridCol w="1727200"/>
                <a:gridCol w="1727200"/>
                <a:gridCol w="1727200"/>
                <a:gridCol w="1727200"/>
              </a:tblGrid>
              <a:tr h="795993">
                <a:tc>
                  <a:txBody>
                    <a:bodyPr/>
                    <a:lstStyle/>
                    <a:p>
                      <a:r>
                        <a:rPr lang="az-Latn-AZ" sz="1800" dirty="0" smtClean="0"/>
                        <a:t>Terapiya</a:t>
                      </a:r>
                      <a:endParaRPr lang="ru-RU" sz="1800" dirty="0"/>
                    </a:p>
                  </a:txBody>
                  <a:tcPr/>
                </a:tc>
                <a:tc>
                  <a:txBody>
                    <a:bodyPr/>
                    <a:lstStyle/>
                    <a:p>
                      <a:r>
                        <a:rPr lang="az-Latn-AZ" sz="1800" dirty="0" smtClean="0"/>
                        <a:t>Terapiya növü</a:t>
                      </a:r>
                      <a:endParaRPr lang="ru-RU" sz="1800" dirty="0"/>
                    </a:p>
                  </a:txBody>
                  <a:tcPr/>
                </a:tc>
                <a:tc>
                  <a:txBody>
                    <a:bodyPr/>
                    <a:lstStyle/>
                    <a:p>
                      <a:r>
                        <a:rPr lang="az-Latn-AZ" sz="1800" dirty="0" smtClean="0"/>
                        <a:t>RKT </a:t>
                      </a:r>
                      <a:endParaRPr lang="ru-RU" sz="1800" dirty="0"/>
                    </a:p>
                  </a:txBody>
                  <a:tcPr/>
                </a:tc>
                <a:tc>
                  <a:txBody>
                    <a:bodyPr/>
                    <a:lstStyle/>
                    <a:p>
                      <a:r>
                        <a:rPr lang="az-Latn-AZ" sz="1800" dirty="0" smtClean="0"/>
                        <a:t>KONTORL  QRUPU</a:t>
                      </a:r>
                      <a:endParaRPr lang="ru-RU" sz="1800" dirty="0"/>
                    </a:p>
                  </a:txBody>
                  <a:tcPr/>
                </a:tc>
                <a:tc>
                  <a:txBody>
                    <a:bodyPr/>
                    <a:lstStyle/>
                    <a:p>
                      <a:r>
                        <a:rPr lang="az-Latn-AZ" sz="1800" dirty="0" smtClean="0"/>
                        <a:t>PAZSİYENT SAYI</a:t>
                      </a:r>
                      <a:endParaRPr lang="ru-RU" sz="1800" dirty="0"/>
                    </a:p>
                  </a:txBody>
                  <a:tcPr/>
                </a:tc>
                <a:tc>
                  <a:txBody>
                    <a:bodyPr/>
                    <a:lstStyle/>
                    <a:p>
                      <a:r>
                        <a:rPr lang="az-Latn-AZ" sz="1800" dirty="0" smtClean="0"/>
                        <a:t>Subut</a:t>
                      </a:r>
                    </a:p>
                    <a:p>
                      <a:r>
                        <a:rPr lang="az-Latn-AZ" sz="1800" dirty="0" smtClean="0"/>
                        <a:t>Sinif   səviyyə</a:t>
                      </a:r>
                      <a:endParaRPr lang="ru-RU" sz="1800" dirty="0"/>
                    </a:p>
                  </a:txBody>
                  <a:tcPr/>
                </a:tc>
              </a:tr>
              <a:tr h="1478272">
                <a:tc>
                  <a:txBody>
                    <a:bodyPr/>
                    <a:lstStyle/>
                    <a:p>
                      <a:r>
                        <a:rPr lang="az-Latn-AZ" sz="1800" dirty="0" smtClean="0"/>
                        <a:t>Xarici kOntrapuLsasiya</a:t>
                      </a:r>
                      <a:endParaRPr lang="ru-RU"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z-Latn-AZ" sz="1800" dirty="0" smtClean="0"/>
                        <a:t>Gücənmiş xarici kOntrapuLsasiya</a:t>
                      </a:r>
                      <a:endParaRPr lang="ru-RU" sz="1800" dirty="0" smtClean="0"/>
                    </a:p>
                    <a:p>
                      <a:endParaRPr lang="az-Latn-AZ" sz="1800" dirty="0" smtClean="0"/>
                    </a:p>
                    <a:p>
                      <a:endParaRPr lang="ru-RU" sz="1800" dirty="0"/>
                    </a:p>
                  </a:txBody>
                  <a:tcPr/>
                </a:tc>
                <a:tc>
                  <a:txBody>
                    <a:bodyPr/>
                    <a:lstStyle/>
                    <a:p>
                      <a:r>
                        <a:rPr lang="az-Latn-AZ" sz="1800" dirty="0" smtClean="0"/>
                        <a:t>MUST </a:t>
                      </a:r>
                      <a:endParaRPr lang="ru-RU" sz="1800" dirty="0"/>
                    </a:p>
                  </a:txBody>
                  <a:tcPr/>
                </a:tc>
                <a:tc>
                  <a:txBody>
                    <a:bodyPr/>
                    <a:lstStyle/>
                    <a:p>
                      <a:r>
                        <a:rPr lang="az-Latn-AZ" sz="1800" dirty="0" smtClean="0"/>
                        <a:t>imitasiya</a:t>
                      </a:r>
                      <a:endParaRPr lang="ru-RU" sz="1800" dirty="0"/>
                    </a:p>
                  </a:txBody>
                  <a:tcPr/>
                </a:tc>
                <a:tc>
                  <a:txBody>
                    <a:bodyPr/>
                    <a:lstStyle/>
                    <a:p>
                      <a:r>
                        <a:rPr lang="az-Latn-AZ" sz="1800" dirty="0" smtClean="0"/>
                        <a:t>1</a:t>
                      </a:r>
                      <a:r>
                        <a:rPr lang="ru-RU" sz="1800" dirty="0" smtClean="0"/>
                        <a:t>39</a:t>
                      </a:r>
                      <a:r>
                        <a:rPr lang="az-Latn-AZ" sz="1800" dirty="0" smtClean="0"/>
                        <a:t> </a:t>
                      </a:r>
                      <a:endParaRPr lang="ru-RU" sz="1800" dirty="0"/>
                    </a:p>
                  </a:txBody>
                  <a:tcPr/>
                </a:tc>
                <a:tc>
                  <a:txBody>
                    <a:bodyPr/>
                    <a:lstStyle/>
                    <a:p>
                      <a:r>
                        <a:rPr lang="az-Latn-AZ" sz="1800" dirty="0" smtClean="0"/>
                        <a:t>II b          B</a:t>
                      </a:r>
                      <a:endParaRPr lang="ru-RU" sz="1800" dirty="0"/>
                    </a:p>
                  </a:txBody>
                  <a:tcPr/>
                </a:tc>
              </a:tr>
              <a:tr h="1478272">
                <a:tc>
                  <a:txBody>
                    <a:bodyPr/>
                    <a:lstStyle/>
                    <a:p>
                      <a:r>
                        <a:rPr lang="az-Latn-AZ" sz="1800" dirty="0" smtClean="0"/>
                        <a:t>EkstrakOrpOra vurğu daLğası</a:t>
                      </a:r>
                      <a:endParaRPr lang="ru-RU"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z-Latn-AZ" sz="1800" dirty="0" smtClean="0"/>
                        <a:t>Aşağı enerjiLi EkstrakOrpOra vurğu daLğası</a:t>
                      </a:r>
                      <a:endParaRPr lang="ru-RU" sz="1800" dirty="0" smtClean="0"/>
                    </a:p>
                    <a:p>
                      <a:r>
                        <a:rPr lang="az-Latn-AZ" sz="1800" dirty="0" smtClean="0"/>
                        <a:t> </a:t>
                      </a:r>
                      <a:endParaRPr lang="ru-RU" sz="1800" dirty="0"/>
                    </a:p>
                  </a:txBody>
                  <a:tcPr/>
                </a:tc>
                <a:tc>
                  <a:txBody>
                    <a:bodyPr/>
                    <a:lstStyle/>
                    <a:p>
                      <a:r>
                        <a:rPr lang="az-Latn-AZ" sz="1800" dirty="0" smtClean="0"/>
                        <a:t>y</a:t>
                      </a:r>
                      <a:r>
                        <a:rPr lang="en-US" sz="1800" dirty="0" smtClean="0"/>
                        <a:t>O</a:t>
                      </a:r>
                      <a:r>
                        <a:rPr lang="az-Latn-AZ" sz="1800" dirty="0" smtClean="0"/>
                        <a:t>x</a:t>
                      </a:r>
                      <a:endParaRPr lang="ru-RU"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z-Latn-AZ" sz="1800" dirty="0" smtClean="0"/>
                        <a:t>y</a:t>
                      </a:r>
                      <a:r>
                        <a:rPr lang="en-US" sz="1800" dirty="0" smtClean="0"/>
                        <a:t>O</a:t>
                      </a:r>
                      <a:r>
                        <a:rPr lang="az-Latn-AZ" sz="1800" dirty="0" smtClean="0"/>
                        <a:t>x</a:t>
                      </a:r>
                      <a:endParaRPr lang="ru-RU" sz="1800" dirty="0" smtClean="0"/>
                    </a:p>
                    <a:p>
                      <a:endParaRPr lang="ru-RU" sz="1800" dirty="0"/>
                    </a:p>
                  </a:txBody>
                  <a:tcPr/>
                </a:tc>
                <a:tc>
                  <a:txBody>
                    <a:bodyPr/>
                    <a:lstStyle/>
                    <a:p>
                      <a:r>
                        <a:rPr lang="az-Latn-AZ" sz="1800" dirty="0" smtClean="0"/>
                        <a:t>----</a:t>
                      </a:r>
                      <a:endParaRPr lang="ru-RU" sz="1800" dirty="0"/>
                    </a:p>
                  </a:txBody>
                  <a:tcPr/>
                </a:tc>
                <a:tc>
                  <a:txBody>
                    <a:bodyPr/>
                    <a:lstStyle/>
                    <a:p>
                      <a:endParaRPr lang="ru-RU" sz="1800" dirty="0"/>
                    </a:p>
                  </a:txBody>
                  <a:tcPr/>
                </a:tc>
              </a:tr>
              <a:tr h="795993">
                <a:tc>
                  <a:txBody>
                    <a:bodyPr/>
                    <a:lstStyle/>
                    <a:p>
                      <a:r>
                        <a:rPr lang="az-Latn-AZ" sz="1800" dirty="0" smtClean="0"/>
                        <a:t>K</a:t>
                      </a:r>
                      <a:r>
                        <a:rPr lang="en-US" sz="1800" dirty="0" smtClean="0"/>
                        <a:t>o</a:t>
                      </a:r>
                      <a:r>
                        <a:rPr lang="az-Latn-AZ" sz="1800" dirty="0" smtClean="0"/>
                        <a:t>r</a:t>
                      </a:r>
                      <a:r>
                        <a:rPr lang="en-US" sz="1800" dirty="0" smtClean="0"/>
                        <a:t>o</a:t>
                      </a:r>
                      <a:r>
                        <a:rPr lang="az-Latn-AZ" sz="1800" dirty="0" smtClean="0"/>
                        <a:t>nar sinusun k</a:t>
                      </a:r>
                      <a:r>
                        <a:rPr lang="en-US" sz="1800" dirty="0" smtClean="0"/>
                        <a:t>o</a:t>
                      </a:r>
                      <a:r>
                        <a:rPr lang="az-Latn-AZ" sz="1800" dirty="0" smtClean="0"/>
                        <a:t>nstriksiyası</a:t>
                      </a:r>
                      <a:endParaRPr lang="ru-RU" sz="1800" dirty="0"/>
                    </a:p>
                  </a:txBody>
                  <a:tcPr/>
                </a:tc>
                <a:tc>
                  <a:txBody>
                    <a:bodyPr/>
                    <a:lstStyle/>
                    <a:p>
                      <a:r>
                        <a:rPr lang="az-Latn-AZ" sz="1800" dirty="0" smtClean="0"/>
                        <a:t>redyuser</a:t>
                      </a:r>
                      <a:endParaRPr lang="ru-RU"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COSIRA </a:t>
                      </a:r>
                      <a:endParaRPr lang="ru-RU" sz="1800" dirty="0" smtClean="0"/>
                    </a:p>
                    <a:p>
                      <a:endParaRPr lang="ru-RU"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z-Latn-AZ" sz="1800" dirty="0" smtClean="0"/>
                        <a:t>imitasiya</a:t>
                      </a:r>
                      <a:endParaRPr lang="ru-RU" sz="1800" dirty="0" smtClean="0"/>
                    </a:p>
                    <a:p>
                      <a:endParaRPr lang="ru-RU" sz="1800" dirty="0"/>
                    </a:p>
                  </a:txBody>
                  <a:tcPr/>
                </a:tc>
                <a:tc>
                  <a:txBody>
                    <a:bodyPr/>
                    <a:lstStyle/>
                    <a:p>
                      <a:r>
                        <a:rPr lang="ru-RU" sz="1800" dirty="0" smtClean="0"/>
                        <a:t>104</a:t>
                      </a:r>
                      <a:endParaRPr lang="ru-RU" sz="1800" dirty="0"/>
                    </a:p>
                  </a:txBody>
                  <a:tcPr/>
                </a:tc>
                <a:tc>
                  <a:txBody>
                    <a:bodyPr/>
                    <a:lstStyle/>
                    <a:p>
                      <a:r>
                        <a:rPr lang="az-Latn-AZ" sz="1800" dirty="0" smtClean="0"/>
                        <a:t>II b             B</a:t>
                      </a:r>
                      <a:endParaRPr lang="ru-RU" sz="1800" dirty="0"/>
                    </a:p>
                  </a:txBody>
                  <a:tcPr/>
                </a:tc>
              </a:tr>
            </a:tbl>
          </a:graphicData>
        </a:graphic>
      </p:graphicFrame>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1241" y="257390"/>
            <a:ext cx="1368152" cy="72225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1"/>
            <a:ext cx="10364451" cy="1073425"/>
          </a:xfrm>
        </p:spPr>
        <p:txBody>
          <a:bodyPr>
            <a:normAutofit/>
          </a:bodyPr>
          <a:lstStyle/>
          <a:p>
            <a:r>
              <a:rPr lang="en-US" sz="2800" dirty="0" smtClean="0"/>
              <a:t>R</a:t>
            </a:r>
            <a:r>
              <a:rPr lang="az-Latn-AZ" sz="2800" dirty="0" smtClean="0"/>
              <a:t>efrakter </a:t>
            </a:r>
            <a:r>
              <a:rPr lang="en-US" sz="2800" dirty="0" smtClean="0"/>
              <a:t>S</a:t>
            </a:r>
            <a:r>
              <a:rPr lang="az-Latn-AZ" sz="2800" dirty="0" smtClean="0"/>
              <a:t>tenkardiyanın</a:t>
            </a:r>
            <a:r>
              <a:rPr lang="en-US" sz="2800" dirty="0" smtClean="0"/>
              <a:t> </a:t>
            </a:r>
            <a:r>
              <a:rPr lang="az-Latn-AZ" sz="2800" dirty="0" smtClean="0"/>
              <a:t> müaLicə üsuLLarI </a:t>
            </a:r>
            <a:endParaRPr lang="ru-RU" sz="2800" dirty="0"/>
          </a:p>
        </p:txBody>
      </p:sp>
      <p:graphicFrame>
        <p:nvGraphicFramePr>
          <p:cNvPr id="4" name="Содержимое 3"/>
          <p:cNvGraphicFramePr>
            <a:graphicFrameLocks noGrp="1"/>
          </p:cNvGraphicFramePr>
          <p:nvPr>
            <p:ph sz="quarter" idx="13"/>
          </p:nvPr>
        </p:nvGraphicFramePr>
        <p:xfrm>
          <a:off x="914400" y="795130"/>
          <a:ext cx="10363200" cy="6623224"/>
        </p:xfrm>
        <a:graphic>
          <a:graphicData uri="http://schemas.openxmlformats.org/drawingml/2006/table">
            <a:tbl>
              <a:tblPr firstRow="1" bandRow="1">
                <a:tableStyleId>{5C22544A-7EE6-4342-B048-85BDC9FD1C3A}</a:tableStyleId>
              </a:tblPr>
              <a:tblGrid>
                <a:gridCol w="1727200"/>
                <a:gridCol w="1727200"/>
                <a:gridCol w="1727200"/>
                <a:gridCol w="1727200"/>
                <a:gridCol w="1727200"/>
                <a:gridCol w="1727200"/>
              </a:tblGrid>
              <a:tr h="862504">
                <a:tc>
                  <a:txBody>
                    <a:bodyPr/>
                    <a:lstStyle/>
                    <a:p>
                      <a:r>
                        <a:rPr lang="az-Latn-AZ" dirty="0" smtClean="0"/>
                        <a:t>Terapiya</a:t>
                      </a:r>
                      <a:endParaRPr lang="ru-RU" dirty="0"/>
                    </a:p>
                  </a:txBody>
                  <a:tcPr/>
                </a:tc>
                <a:tc>
                  <a:txBody>
                    <a:bodyPr/>
                    <a:lstStyle/>
                    <a:p>
                      <a:r>
                        <a:rPr lang="az-Latn-AZ" dirty="0" smtClean="0"/>
                        <a:t>Terapiya növü</a:t>
                      </a:r>
                      <a:endParaRPr lang="ru-RU" dirty="0"/>
                    </a:p>
                  </a:txBody>
                  <a:tcPr/>
                </a:tc>
                <a:tc>
                  <a:txBody>
                    <a:bodyPr/>
                    <a:lstStyle/>
                    <a:p>
                      <a:r>
                        <a:rPr lang="az-Latn-AZ" dirty="0" smtClean="0"/>
                        <a:t>RKT </a:t>
                      </a:r>
                      <a:endParaRPr lang="ru-RU" dirty="0"/>
                    </a:p>
                  </a:txBody>
                  <a:tcPr/>
                </a:tc>
                <a:tc>
                  <a:txBody>
                    <a:bodyPr/>
                    <a:lstStyle/>
                    <a:p>
                      <a:r>
                        <a:rPr lang="az-Latn-AZ" dirty="0" smtClean="0"/>
                        <a:t>KONTORL  QRUPU</a:t>
                      </a:r>
                      <a:endParaRPr lang="ru-RU" dirty="0"/>
                    </a:p>
                  </a:txBody>
                  <a:tcPr/>
                </a:tc>
                <a:tc>
                  <a:txBody>
                    <a:bodyPr/>
                    <a:lstStyle/>
                    <a:p>
                      <a:r>
                        <a:rPr lang="az-Latn-AZ" dirty="0" smtClean="0"/>
                        <a:t>PASİYENT SAYI</a:t>
                      </a:r>
                      <a:endParaRPr lang="ru-RU" dirty="0"/>
                    </a:p>
                  </a:txBody>
                  <a:tcPr/>
                </a:tc>
                <a:tc>
                  <a:txBody>
                    <a:bodyPr/>
                    <a:lstStyle/>
                    <a:p>
                      <a:endParaRPr lang="ru-RU" dirty="0"/>
                    </a:p>
                  </a:txBody>
                  <a:tcPr/>
                </a:tc>
              </a:tr>
              <a:tr h="14433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z-Latn-AZ" sz="1800" dirty="0" smtClean="0"/>
                        <a:t>Neyr</a:t>
                      </a:r>
                      <a:r>
                        <a:rPr lang="en-US" sz="1800" dirty="0" smtClean="0"/>
                        <a:t>o</a:t>
                      </a:r>
                      <a:r>
                        <a:rPr lang="az-Latn-AZ" sz="1800" dirty="0" smtClean="0"/>
                        <a:t>m</a:t>
                      </a:r>
                      <a:r>
                        <a:rPr lang="en-US" sz="1800" dirty="0" smtClean="0"/>
                        <a:t>o</a:t>
                      </a:r>
                      <a:r>
                        <a:rPr lang="az-Latn-AZ" sz="1800" dirty="0" smtClean="0"/>
                        <a:t>d</a:t>
                      </a:r>
                      <a:r>
                        <a:rPr lang="en-US" sz="1800" dirty="0" smtClean="0"/>
                        <a:t>l</a:t>
                      </a:r>
                      <a:r>
                        <a:rPr lang="az-Latn-AZ" sz="1800" dirty="0" smtClean="0"/>
                        <a:t>yasiya</a:t>
                      </a:r>
                      <a:endParaRPr lang="ru-RU" sz="1800" dirty="0" smtClean="0"/>
                    </a:p>
                    <a:p>
                      <a:endParaRPr lang="ru-RU" sz="1800" dirty="0"/>
                    </a:p>
                  </a:txBody>
                  <a:tcPr/>
                </a:tc>
                <a:tc>
                  <a:txBody>
                    <a:bodyPr/>
                    <a:lstStyle/>
                    <a:p>
                      <a:r>
                        <a:rPr lang="en-US" sz="1800" dirty="0" smtClean="0"/>
                        <a:t>o</a:t>
                      </a:r>
                      <a:r>
                        <a:rPr lang="az-Latn-AZ" sz="1800" dirty="0" smtClean="0"/>
                        <a:t>Nurğa sütununun stimuyasiyası</a:t>
                      </a:r>
                    </a:p>
                    <a:p>
                      <a:r>
                        <a:rPr lang="az-Latn-AZ" sz="1800" dirty="0" smtClean="0"/>
                        <a:t>Perkutan e</a:t>
                      </a:r>
                      <a:r>
                        <a:rPr lang="en-US" sz="1800" dirty="0" smtClean="0"/>
                        <a:t>l</a:t>
                      </a:r>
                      <a:r>
                        <a:rPr lang="az-Latn-AZ" sz="1800" dirty="0" smtClean="0"/>
                        <a:t>ektrik sinir stimu</a:t>
                      </a:r>
                      <a:r>
                        <a:rPr lang="en-US" sz="1800" dirty="0" smtClean="0"/>
                        <a:t>l</a:t>
                      </a:r>
                      <a:r>
                        <a:rPr lang="az-Latn-AZ" sz="1800" dirty="0" smtClean="0"/>
                        <a:t>yasıyası</a:t>
                      </a:r>
                    </a:p>
                    <a:p>
                      <a:r>
                        <a:rPr lang="az-Latn-AZ" sz="1800" dirty="0" smtClean="0"/>
                        <a:t>Dəriatı e</a:t>
                      </a:r>
                      <a:r>
                        <a:rPr lang="en-US" sz="1800" dirty="0" smtClean="0"/>
                        <a:t>l</a:t>
                      </a:r>
                      <a:r>
                        <a:rPr lang="az-Latn-AZ" sz="1800" dirty="0" smtClean="0"/>
                        <a:t>ektrik sinir stimu</a:t>
                      </a:r>
                      <a:r>
                        <a:rPr lang="en-US" sz="1800" dirty="0" smtClean="0"/>
                        <a:t>l</a:t>
                      </a:r>
                      <a:r>
                        <a:rPr lang="az-Latn-AZ" sz="1800" dirty="0" smtClean="0"/>
                        <a:t>yasıyası</a:t>
                      </a:r>
                    </a:p>
                    <a:p>
                      <a:r>
                        <a:rPr lang="az-Latn-AZ" sz="1800" dirty="0" smtClean="0"/>
                        <a:t>simpat</a:t>
                      </a:r>
                      <a:r>
                        <a:rPr lang="en-US" sz="1800" dirty="0" smtClean="0"/>
                        <a:t>o</a:t>
                      </a:r>
                      <a:r>
                        <a:rPr lang="az-Latn-AZ" sz="1800" dirty="0" smtClean="0"/>
                        <a:t>ekt</a:t>
                      </a:r>
                      <a:r>
                        <a:rPr lang="en-US" sz="1800" dirty="0" smtClean="0"/>
                        <a:t>o</a:t>
                      </a:r>
                      <a:r>
                        <a:rPr lang="az-Latn-AZ" sz="1800" dirty="0" smtClean="0"/>
                        <a:t>miya</a:t>
                      </a:r>
                      <a:endParaRPr lang="ru-RU" sz="1800" dirty="0"/>
                    </a:p>
                  </a:txBody>
                  <a:tcPr/>
                </a:tc>
                <a:tc>
                  <a:txBody>
                    <a:bodyPr/>
                    <a:lstStyle/>
                    <a:p>
                      <a:r>
                        <a:rPr lang="en-US" sz="1800" dirty="0" smtClean="0"/>
                        <a:t>STARTSTIM </a:t>
                      </a:r>
                      <a:endParaRPr lang="az-Latn-AZ" sz="1800" dirty="0" smtClean="0"/>
                    </a:p>
                    <a:p>
                      <a:endParaRPr lang="az-Latn-AZ" sz="1800" dirty="0" smtClean="0"/>
                    </a:p>
                    <a:p>
                      <a:r>
                        <a:rPr lang="az-Latn-AZ" sz="1800" dirty="0" smtClean="0"/>
                        <a:t>y</a:t>
                      </a:r>
                      <a:r>
                        <a:rPr lang="en-US" sz="1800" dirty="0" smtClean="0"/>
                        <a:t>o</a:t>
                      </a:r>
                      <a:r>
                        <a:rPr lang="az-Latn-AZ" sz="1800" dirty="0" smtClean="0"/>
                        <a:t>x</a:t>
                      </a:r>
                      <a:endParaRPr lang="ru-RU" sz="1800" dirty="0" smtClean="0"/>
                    </a:p>
                    <a:p>
                      <a:endParaRPr lang="az-Latn-AZ" sz="1800" dirty="0" smtClean="0"/>
                    </a:p>
                    <a:p>
                      <a:r>
                        <a:rPr lang="az-Latn-AZ" sz="1800" dirty="0" smtClean="0"/>
                        <a:t> y</a:t>
                      </a:r>
                      <a:r>
                        <a:rPr lang="en-US" sz="1800" dirty="0" smtClean="0"/>
                        <a:t>o</a:t>
                      </a:r>
                      <a:r>
                        <a:rPr lang="az-Latn-AZ" sz="1800" dirty="0" smtClean="0"/>
                        <a:t>x</a:t>
                      </a:r>
                    </a:p>
                    <a:p>
                      <a:endParaRPr lang="az-Latn-AZ" sz="1800" dirty="0" smtClean="0"/>
                    </a:p>
                    <a:p>
                      <a:r>
                        <a:rPr lang="en-US" sz="1800" dirty="0" err="1" smtClean="0"/>
                        <a:t>Denby</a:t>
                      </a:r>
                      <a:r>
                        <a:rPr lang="en-US" sz="1800" dirty="0" smtClean="0"/>
                        <a:t> et al. </a:t>
                      </a:r>
                      <a:endParaRPr lang="az-Latn-AZ" sz="1800" dirty="0" smtClean="0"/>
                    </a:p>
                    <a:p>
                      <a:r>
                        <a:rPr lang="az-Latn-AZ" sz="1800" dirty="0" smtClean="0"/>
                        <a:t> </a:t>
                      </a:r>
                    </a:p>
                  </a:txBody>
                  <a:tcPr/>
                </a:tc>
                <a:tc>
                  <a:txBody>
                    <a:bodyPr/>
                    <a:lstStyle/>
                    <a:p>
                      <a:r>
                        <a:rPr lang="az-Latn-AZ" sz="1800" dirty="0" smtClean="0"/>
                        <a:t>Y</a:t>
                      </a:r>
                      <a:r>
                        <a:rPr lang="en-US" sz="1800" dirty="0" smtClean="0"/>
                        <a:t>o</a:t>
                      </a:r>
                      <a:r>
                        <a:rPr lang="az-Latn-AZ" sz="1800" dirty="0" smtClean="0"/>
                        <a:t>x</a:t>
                      </a:r>
                    </a:p>
                    <a:p>
                      <a:endParaRPr lang="az-Latn-AZ" sz="1800" dirty="0" smtClean="0"/>
                    </a:p>
                    <a:p>
                      <a:r>
                        <a:rPr lang="az-Latn-AZ" sz="1800" dirty="0" smtClean="0"/>
                        <a:t>y</a:t>
                      </a:r>
                      <a:r>
                        <a:rPr lang="en-US" sz="1800" dirty="0" smtClean="0"/>
                        <a:t>o</a:t>
                      </a:r>
                      <a:r>
                        <a:rPr lang="az-Latn-AZ" sz="1800" dirty="0" smtClean="0"/>
                        <a:t>x</a:t>
                      </a:r>
                      <a:endParaRPr lang="ru-RU" sz="1800" dirty="0" smtClean="0"/>
                    </a:p>
                    <a:p>
                      <a:endParaRPr lang="az-Latn-AZ" sz="1800" dirty="0" smtClean="0"/>
                    </a:p>
                    <a:p>
                      <a:r>
                        <a:rPr lang="az-Latn-AZ" sz="1800" dirty="0" smtClean="0"/>
                        <a:t>Y</a:t>
                      </a:r>
                      <a:r>
                        <a:rPr lang="en-US" sz="1800" dirty="0" smtClean="0"/>
                        <a:t>o</a:t>
                      </a:r>
                      <a:r>
                        <a:rPr lang="az-Latn-AZ" sz="1800" dirty="0" smtClean="0"/>
                        <a:t>x</a:t>
                      </a:r>
                    </a:p>
                    <a:p>
                      <a:endParaRPr lang="az-Latn-AZ" sz="1800" dirty="0" smtClean="0"/>
                    </a:p>
                    <a:p>
                      <a:r>
                        <a:rPr lang="az-Latn-AZ" sz="1800" dirty="0" smtClean="0"/>
                        <a:t>P</a:t>
                      </a:r>
                      <a:r>
                        <a:rPr lang="en-US" sz="1800" dirty="0" smtClean="0"/>
                        <a:t>l</a:t>
                      </a:r>
                      <a:r>
                        <a:rPr lang="az-Latn-AZ" sz="1800" dirty="0" smtClean="0"/>
                        <a:t>aseb</a:t>
                      </a:r>
                      <a:r>
                        <a:rPr lang="en-US" sz="1800" dirty="0" smtClean="0"/>
                        <a:t>o</a:t>
                      </a:r>
                      <a:endParaRPr lang="az-Latn-AZ" sz="1800" dirty="0" smtClean="0"/>
                    </a:p>
                    <a:p>
                      <a:endParaRPr lang="az-Latn-AZ" sz="1800" dirty="0" smtClean="0"/>
                    </a:p>
                  </a:txBody>
                  <a:tcPr/>
                </a:tc>
                <a:tc>
                  <a:txBody>
                    <a:bodyPr/>
                    <a:lstStyle/>
                    <a:p>
                      <a:r>
                        <a:rPr lang="az-Latn-AZ" sz="1800" dirty="0" smtClean="0"/>
                        <a:t>68</a:t>
                      </a:r>
                    </a:p>
                    <a:p>
                      <a:endParaRPr lang="az-Latn-AZ" sz="1800" dirty="0" smtClean="0"/>
                    </a:p>
                    <a:p>
                      <a:r>
                        <a:rPr lang="az-Latn-AZ" sz="1800" dirty="0" smtClean="0"/>
                        <a:t>------</a:t>
                      </a:r>
                    </a:p>
                    <a:p>
                      <a:endParaRPr lang="az-Latn-AZ" sz="1800" dirty="0" smtClean="0"/>
                    </a:p>
                    <a:p>
                      <a:endParaRPr lang="az-Latn-AZ" sz="1800" dirty="0" smtClean="0"/>
                    </a:p>
                    <a:p>
                      <a:endParaRPr lang="az-Latn-AZ" sz="1800" dirty="0" smtClean="0"/>
                    </a:p>
                    <a:p>
                      <a:r>
                        <a:rPr lang="az-Latn-AZ" sz="1800" dirty="0" smtClean="0"/>
                        <a:t>-----</a:t>
                      </a:r>
                      <a:endParaRPr lang="ru-RU" sz="1800" dirty="0"/>
                    </a:p>
                  </a:txBody>
                  <a:tcPr/>
                </a:tc>
                <a:tc>
                  <a:txBody>
                    <a:bodyPr/>
                    <a:lstStyle/>
                    <a:p>
                      <a:r>
                        <a:rPr lang="az-Latn-AZ" sz="1800" dirty="0" smtClean="0"/>
                        <a:t>II b         B</a:t>
                      </a:r>
                      <a:endParaRPr lang="ru-RU" sz="1800" dirty="0"/>
                    </a:p>
                  </a:txBody>
                  <a:tcPr/>
                </a:tc>
              </a:tr>
              <a:tr h="14433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z-Latn-AZ" sz="1800" dirty="0" smtClean="0"/>
                        <a:t>GEN  MÜA</a:t>
                      </a:r>
                      <a:r>
                        <a:rPr lang="en-US" sz="1800" dirty="0" smtClean="0"/>
                        <a:t>l</a:t>
                      </a:r>
                      <a:r>
                        <a:rPr lang="az-Latn-AZ" sz="1800" dirty="0" smtClean="0"/>
                        <a:t>İCƏSİ</a:t>
                      </a:r>
                      <a:endParaRPr lang="ru-RU" sz="1800" dirty="0" smtClean="0"/>
                    </a:p>
                    <a:p>
                      <a:endParaRPr lang="ru-RU"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z-Latn-AZ" sz="1800" dirty="0" smtClean="0"/>
                        <a:t>5 fibrabastın aden</a:t>
                      </a:r>
                      <a:r>
                        <a:rPr lang="en-US" sz="1800" dirty="0" smtClean="0"/>
                        <a:t>o</a:t>
                      </a:r>
                      <a:r>
                        <a:rPr lang="az-Latn-AZ" sz="1800" dirty="0" smtClean="0"/>
                        <a:t>virus</a:t>
                      </a:r>
                      <a:r>
                        <a:rPr lang="en-US" sz="1800" dirty="0" smtClean="0"/>
                        <a:t>l</a:t>
                      </a:r>
                      <a:r>
                        <a:rPr lang="az-Latn-AZ" sz="1800" dirty="0" smtClean="0"/>
                        <a:t>u böyümə fakt</a:t>
                      </a:r>
                      <a:r>
                        <a:rPr lang="en-US" sz="1800" dirty="0" smtClean="0"/>
                        <a:t>o</a:t>
                      </a:r>
                      <a:r>
                        <a:rPr lang="az-Latn-AZ" sz="1800" dirty="0" smtClean="0"/>
                        <a:t>ru</a:t>
                      </a:r>
                      <a:endParaRPr lang="ru-RU"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z-Latn-AZ" sz="1800" dirty="0" smtClean="0"/>
                        <a:t>Y</a:t>
                      </a:r>
                      <a:r>
                        <a:rPr lang="en-US" sz="1800" dirty="0" smtClean="0"/>
                        <a:t>o</a:t>
                      </a:r>
                      <a:r>
                        <a:rPr lang="az-Latn-AZ" sz="1800" dirty="0" smtClean="0"/>
                        <a:t>x</a:t>
                      </a:r>
                    </a:p>
                    <a:p>
                      <a:endParaRPr lang="ru-RU"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z-Latn-AZ" sz="1800" dirty="0" smtClean="0"/>
                        <a:t>Y</a:t>
                      </a:r>
                      <a:r>
                        <a:rPr lang="en-US" sz="1800" dirty="0" smtClean="0"/>
                        <a:t>o</a:t>
                      </a:r>
                      <a:r>
                        <a:rPr lang="az-Latn-AZ" sz="1800" dirty="0" smtClean="0"/>
                        <a:t>x</a:t>
                      </a:r>
                    </a:p>
                    <a:p>
                      <a:endParaRPr lang="ru-RU" sz="1800" dirty="0"/>
                    </a:p>
                  </a:txBody>
                  <a:tcPr/>
                </a:tc>
                <a:tc>
                  <a:txBody>
                    <a:bodyPr/>
                    <a:lstStyle/>
                    <a:p>
                      <a:r>
                        <a:rPr lang="az-Latn-AZ" sz="1800" dirty="0" smtClean="0"/>
                        <a:t>--------------</a:t>
                      </a:r>
                      <a:endParaRPr lang="ru-RU" sz="1800" dirty="0"/>
                    </a:p>
                  </a:txBody>
                  <a:tcPr/>
                </a:tc>
                <a:tc>
                  <a:txBody>
                    <a:bodyPr/>
                    <a:lstStyle/>
                    <a:p>
                      <a:endParaRPr lang="ru-RU" sz="1800" dirty="0"/>
                    </a:p>
                  </a:txBody>
                  <a:tcPr/>
                </a:tc>
              </a:tr>
              <a:tr h="4928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z-Latn-AZ" sz="1800" dirty="0" smtClean="0"/>
                        <a:t>Aut</a:t>
                      </a:r>
                      <a:r>
                        <a:rPr lang="en-US" sz="1800" dirty="0" err="1" smtClean="0"/>
                        <a:t>olo</a:t>
                      </a:r>
                      <a:r>
                        <a:rPr lang="az-Latn-AZ" sz="1800" dirty="0" smtClean="0"/>
                        <a:t>gik heceyrə terapiyası</a:t>
                      </a:r>
                      <a:endParaRPr lang="ru-RU" sz="1800" dirty="0" smtClean="0"/>
                    </a:p>
                    <a:p>
                      <a:endParaRPr lang="ru-RU"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z-Latn-AZ" sz="1800" dirty="0" smtClean="0"/>
                        <a:t>M</a:t>
                      </a:r>
                      <a:r>
                        <a:rPr lang="en-US" sz="1800" dirty="0" smtClean="0"/>
                        <a:t>o</a:t>
                      </a:r>
                      <a:r>
                        <a:rPr lang="az-Latn-AZ" sz="1800" dirty="0" smtClean="0"/>
                        <a:t>n</a:t>
                      </a:r>
                      <a:r>
                        <a:rPr lang="en-US" sz="1800" dirty="0" smtClean="0"/>
                        <a:t>o</a:t>
                      </a:r>
                      <a:r>
                        <a:rPr lang="az-Latn-AZ" sz="1800" dirty="0" smtClean="0"/>
                        <a:t>nuk</a:t>
                      </a:r>
                      <a:r>
                        <a:rPr lang="en-US" sz="1800" dirty="0" smtClean="0"/>
                        <a:t>l</a:t>
                      </a:r>
                      <a:r>
                        <a:rPr lang="az-Latn-AZ" sz="1800" dirty="0" smtClean="0"/>
                        <a:t>ear hem</a:t>
                      </a:r>
                      <a:r>
                        <a:rPr lang="en-US" sz="1800" dirty="0" smtClean="0"/>
                        <a:t>o</a:t>
                      </a:r>
                      <a:r>
                        <a:rPr lang="az-Latn-AZ" sz="1800" dirty="0" smtClean="0"/>
                        <a:t>p</a:t>
                      </a:r>
                      <a:r>
                        <a:rPr lang="en-US" sz="1800" dirty="0" smtClean="0"/>
                        <a:t>o</a:t>
                      </a:r>
                      <a:r>
                        <a:rPr lang="az-Latn-AZ" sz="1800" dirty="0" smtClean="0"/>
                        <a:t>etik hüceyrə</a:t>
                      </a:r>
                      <a:r>
                        <a:rPr lang="en-US" sz="1800" dirty="0" smtClean="0"/>
                        <a:t>l</a:t>
                      </a:r>
                      <a:r>
                        <a:rPr lang="az-Latn-AZ" sz="1800" dirty="0" smtClean="0"/>
                        <a:t>ər</a:t>
                      </a:r>
                      <a:endParaRPr lang="ru-RU" sz="1800" dirty="0" smtClean="0"/>
                    </a:p>
                    <a:p>
                      <a:endParaRPr lang="ru-RU"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RENEW [528]</a:t>
                      </a:r>
                      <a:r>
                        <a:rPr lang="az-Latn-AZ" sz="1800" dirty="0" smtClean="0"/>
                        <a:t> </a:t>
                      </a:r>
                      <a:endParaRPr lang="ru-RU" sz="1800" dirty="0" smtClean="0"/>
                    </a:p>
                    <a:p>
                      <a:endParaRPr lang="ru-RU"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z-Latn-AZ" sz="1800" dirty="0" smtClean="0"/>
                        <a:t>p</a:t>
                      </a:r>
                      <a:r>
                        <a:rPr lang="en-US" sz="1800" dirty="0" smtClean="0"/>
                        <a:t>l</a:t>
                      </a:r>
                      <a:r>
                        <a:rPr lang="az-Latn-AZ" sz="1800" dirty="0" smtClean="0"/>
                        <a:t>aseb</a:t>
                      </a:r>
                      <a:r>
                        <a:rPr lang="en-US" sz="1800" dirty="0" smtClean="0"/>
                        <a:t>o</a:t>
                      </a:r>
                      <a:endParaRPr lang="ru-RU" sz="1800" dirty="0" smtClean="0"/>
                    </a:p>
                    <a:p>
                      <a:endParaRPr lang="ru-RU"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z-Latn-AZ" sz="1800" dirty="0" smtClean="0"/>
                        <a:t>112</a:t>
                      </a:r>
                      <a:endParaRPr lang="ru-RU" sz="1800" dirty="0" smtClean="0"/>
                    </a:p>
                    <a:p>
                      <a:r>
                        <a:rPr lang="az-Latn-AZ" sz="1800" dirty="0" smtClean="0"/>
                        <a:t> </a:t>
                      </a:r>
                      <a:endParaRPr lang="ru-RU" sz="1800" dirty="0"/>
                    </a:p>
                  </a:txBody>
                  <a:tcPr/>
                </a:tc>
                <a:tc>
                  <a:txBody>
                    <a:bodyPr/>
                    <a:lstStyle/>
                    <a:p>
                      <a:endParaRPr lang="ru-RU" sz="1800" dirty="0"/>
                    </a:p>
                  </a:txBody>
                  <a:tcPr/>
                </a:tc>
              </a:tr>
            </a:tbl>
          </a:graphicData>
        </a:graphic>
      </p:graphicFrame>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1241" y="257390"/>
            <a:ext cx="1368152" cy="72225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51C361-710A-E69C-44B2-E4A687EC6796}"/>
              </a:ext>
            </a:extLst>
          </p:cNvPr>
          <p:cNvSpPr>
            <a:spLocks noGrp="1"/>
          </p:cNvSpPr>
          <p:nvPr>
            <p:ph type="title"/>
          </p:nvPr>
        </p:nvSpPr>
        <p:spPr/>
        <p:txBody>
          <a:bodyPr/>
          <a:lstStyle/>
          <a:p>
            <a:r>
              <a:rPr lang="en-US" sz="3600" b="0" i="0" u="none" strike="noStrike" cap="none" dirty="0" err="1">
                <a:solidFill>
                  <a:srgbClr val="995733"/>
                </a:solidFill>
                <a:effectLst/>
                <a:latin typeface="Times New Roman" panose="02020603050405020304" pitchFamily="18" charset="0"/>
                <a:cs typeface="Times New Roman" panose="02020603050405020304" pitchFamily="18" charset="0"/>
              </a:rPr>
              <a:t>Koronar</a:t>
            </a:r>
            <a:r>
              <a:rPr lang="en-US" sz="3600" b="0" i="0" u="none" strike="noStrike" cap="none" dirty="0">
                <a:solidFill>
                  <a:srgbClr val="995733"/>
                </a:solidFill>
                <a:effectLst/>
                <a:latin typeface="Times New Roman" panose="02020603050405020304" pitchFamily="18" charset="0"/>
                <a:cs typeface="Times New Roman" panose="02020603050405020304" pitchFamily="18" charset="0"/>
              </a:rPr>
              <a:t> Sinus </a:t>
            </a:r>
            <a:r>
              <a:rPr lang="en-US" sz="3600" b="0" i="0" u="none" strike="noStrike" cap="none" dirty="0" err="1">
                <a:solidFill>
                  <a:srgbClr val="995733"/>
                </a:solidFill>
                <a:effectLst/>
                <a:latin typeface="Times New Roman" panose="02020603050405020304" pitchFamily="18" charset="0"/>
                <a:cs typeface="Times New Roman" panose="02020603050405020304" pitchFamily="18" charset="0"/>
              </a:rPr>
              <a:t>Reduktor</a:t>
            </a:r>
            <a:endParaRPr lang="x-none" cap="none" dirty="0"/>
          </a:p>
        </p:txBody>
      </p:sp>
      <p:sp>
        <p:nvSpPr>
          <p:cNvPr id="3" name="Content Placeholder 2">
            <a:extLst>
              <a:ext uri="{FF2B5EF4-FFF2-40B4-BE49-F238E27FC236}">
                <a16:creationId xmlns="" xmlns:a16="http://schemas.microsoft.com/office/drawing/2014/main" id="{8B7D105B-EB8E-CD04-622A-5F374C274EBD}"/>
              </a:ext>
            </a:extLst>
          </p:cNvPr>
          <p:cNvSpPr>
            <a:spLocks noGrp="1"/>
          </p:cNvSpPr>
          <p:nvPr>
            <p:ph idx="1"/>
          </p:nvPr>
        </p:nvSpPr>
        <p:spPr>
          <a:xfrm>
            <a:off x="913775" y="2367093"/>
            <a:ext cx="10364452" cy="3872390"/>
          </a:xfrm>
        </p:spPr>
        <p:txBody>
          <a:bodyPr>
            <a:noAutofit/>
          </a:bodyPr>
          <a:lstStyle/>
          <a:p>
            <a:r>
              <a:rPr lang="en-US" sz="2400" cap="none" dirty="0" err="1">
                <a:latin typeface="Times New Roman" panose="02020603050405020304" pitchFamily="18" charset="0"/>
                <a:cs typeface="Times New Roman" panose="02020603050405020304" pitchFamily="18" charset="0"/>
              </a:rPr>
              <a:t>Koronar</a:t>
            </a:r>
            <a:r>
              <a:rPr lang="en-US" sz="2400" cap="none" dirty="0">
                <a:latin typeface="Times New Roman" panose="02020603050405020304" pitchFamily="18" charset="0"/>
                <a:cs typeface="Times New Roman" panose="02020603050405020304" pitchFamily="18" charset="0"/>
              </a:rPr>
              <a:t> sinus </a:t>
            </a:r>
            <a:r>
              <a:rPr lang="en-US" sz="2400" cap="none" dirty="0" err="1">
                <a:latin typeface="Times New Roman" panose="02020603050405020304" pitchFamily="18" charset="0"/>
                <a:cs typeface="Times New Roman" panose="02020603050405020304" pitchFamily="18" charset="0"/>
              </a:rPr>
              <a:t>reduktor</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sistemi</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koronar</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sinusun</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idarə</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olunan</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daralmasını</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yaradan</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koronar</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sinusa</a:t>
            </a:r>
            <a:r>
              <a:rPr lang="en-US" sz="2400" cap="none" dirty="0">
                <a:latin typeface="Times New Roman" panose="02020603050405020304" pitchFamily="18" charset="0"/>
                <a:cs typeface="Times New Roman" panose="02020603050405020304" pitchFamily="18" charset="0"/>
              </a:rPr>
              <a:t> (cs) </a:t>
            </a:r>
            <a:r>
              <a:rPr lang="en-US" sz="2400" cap="none" dirty="0" err="1">
                <a:latin typeface="Times New Roman" panose="02020603050405020304" pitchFamily="18" charset="0"/>
                <a:cs typeface="Times New Roman" panose="02020603050405020304" pitchFamily="18" charset="0"/>
              </a:rPr>
              <a:t>implantasiya</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edilmiş</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saat</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şüşəsi</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formalı</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stentdir</a:t>
            </a:r>
            <a:r>
              <a:rPr lang="en-US" sz="2400" cap="none" dirty="0">
                <a:latin typeface="Times New Roman" panose="02020603050405020304" pitchFamily="18" charset="0"/>
                <a:cs typeface="Times New Roman" panose="02020603050405020304" pitchFamily="18" charset="0"/>
              </a:rPr>
              <a:t>.</a:t>
            </a:r>
          </a:p>
        </p:txBody>
      </p:sp>
      <p:pic>
        <p:nvPicPr>
          <p:cNvPr id="4" name="Picture 2">
            <a:extLst>
              <a:ext uri="{FF2B5EF4-FFF2-40B4-BE49-F238E27FC236}">
                <a16:creationId xmlns="" xmlns:a16="http://schemas.microsoft.com/office/drawing/2014/main" id="{8A618613-3AA7-7C69-F17B-1B16255DE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2101" y="3855720"/>
            <a:ext cx="4286124" cy="28651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 xmlns:a16="http://schemas.microsoft.com/office/drawing/2014/main" id="{578ACB94-B274-96DB-C223-50E0378202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488" y="3855720"/>
            <a:ext cx="4092039" cy="3002280"/>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51241" y="257390"/>
            <a:ext cx="1368152" cy="7222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56747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7B38D9-31BC-FC7B-6818-DE92B2573A58}"/>
              </a:ext>
            </a:extLst>
          </p:cNvPr>
          <p:cNvSpPr>
            <a:spLocks noGrp="1"/>
          </p:cNvSpPr>
          <p:nvPr>
            <p:ph type="title"/>
          </p:nvPr>
        </p:nvSpPr>
        <p:spPr/>
        <p:txBody>
          <a:bodyPr>
            <a:normAutofit/>
          </a:bodyPr>
          <a:lstStyle/>
          <a:p>
            <a:r>
              <a:rPr lang="x-none" sz="1600"/>
              <a:t/>
            </a:r>
            <a:br>
              <a:rPr lang="x-none" sz="1600"/>
            </a:br>
            <a:r>
              <a:rPr lang="az-Latn-AZ" sz="1600" dirty="0" smtClean="0"/>
              <a:t>          </a:t>
            </a:r>
            <a:r>
              <a:rPr lang="x-none" cap="none" smtClean="0">
                <a:solidFill>
                  <a:schemeClr val="accent4">
                    <a:lumMod val="50000"/>
                  </a:schemeClr>
                </a:solidFill>
                <a:latin typeface="Times New Roman" panose="02020603050405020304" pitchFamily="18" charset="0"/>
                <a:cs typeface="Times New Roman" panose="02020603050405020304" pitchFamily="18" charset="0"/>
              </a:rPr>
              <a:t>Refrakter </a:t>
            </a:r>
            <a:r>
              <a:rPr lang="x-none" cap="none" dirty="0">
                <a:solidFill>
                  <a:schemeClr val="accent4">
                    <a:lumMod val="50000"/>
                  </a:schemeClr>
                </a:solidFill>
                <a:latin typeface="Times New Roman" panose="02020603050405020304" pitchFamily="18" charset="0"/>
                <a:cs typeface="Times New Roman" panose="02020603050405020304" pitchFamily="18" charset="0"/>
              </a:rPr>
              <a:t>stenokardiya </a:t>
            </a:r>
            <a:r>
              <a:rPr lang="x-none" sz="2800" dirty="0"/>
              <a:t/>
            </a:r>
            <a:br>
              <a:rPr lang="x-none" sz="2800" dirty="0"/>
            </a:br>
            <a:endParaRPr lang="x-none" sz="1600" dirty="0"/>
          </a:p>
        </p:txBody>
      </p:sp>
      <p:sp>
        <p:nvSpPr>
          <p:cNvPr id="3" name="Content Placeholder 2">
            <a:extLst>
              <a:ext uri="{FF2B5EF4-FFF2-40B4-BE49-F238E27FC236}">
                <a16:creationId xmlns="" xmlns:a16="http://schemas.microsoft.com/office/drawing/2014/main" id="{4F07F372-DF55-C72D-E9D0-9715321E7220}"/>
              </a:ext>
            </a:extLst>
          </p:cNvPr>
          <p:cNvSpPr>
            <a:spLocks noGrp="1"/>
          </p:cNvSpPr>
          <p:nvPr>
            <p:ph idx="1"/>
          </p:nvPr>
        </p:nvSpPr>
        <p:spPr/>
        <p:txBody>
          <a:bodyPr>
            <a:normAutofit/>
          </a:bodyPr>
          <a:lstStyle/>
          <a:p>
            <a:pPr marL="0" indent="0">
              <a:buNone/>
            </a:pPr>
            <a:r>
              <a:rPr lang="en-US" sz="2400" cap="none" dirty="0" err="1" smtClean="0">
                <a:latin typeface="Times New Roman" panose="02020603050405020304" pitchFamily="18" charset="0"/>
                <a:cs typeface="Times New Roman" panose="02020603050405020304" pitchFamily="18" charset="0"/>
              </a:rPr>
              <a:t>Koronar</a:t>
            </a:r>
            <a:r>
              <a:rPr lang="en-US" sz="2400" cap="none" dirty="0" smtClean="0">
                <a:latin typeface="Times New Roman" panose="02020603050405020304" pitchFamily="18" charset="0"/>
                <a:cs typeface="Times New Roman" panose="02020603050405020304" pitchFamily="18" charset="0"/>
              </a:rPr>
              <a:t> </a:t>
            </a:r>
            <a:r>
              <a:rPr lang="en-US" sz="2400" cap="none" dirty="0" err="1" smtClean="0">
                <a:latin typeface="Times New Roman" panose="02020603050405020304" pitchFamily="18" charset="0"/>
                <a:cs typeface="Times New Roman" panose="02020603050405020304" pitchFamily="18" charset="0"/>
              </a:rPr>
              <a:t>arteriya</a:t>
            </a:r>
            <a:r>
              <a:rPr lang="en-US" sz="2400" cap="none" dirty="0" smtClean="0">
                <a:latin typeface="Times New Roman" panose="02020603050405020304" pitchFamily="18" charset="0"/>
                <a:cs typeface="Times New Roman" panose="02020603050405020304" pitchFamily="18" charset="0"/>
              </a:rPr>
              <a:t> </a:t>
            </a:r>
            <a:r>
              <a:rPr lang="en-US" sz="2400" cap="none" dirty="0" err="1" smtClean="0">
                <a:latin typeface="Times New Roman" panose="02020603050405020304" pitchFamily="18" charset="0"/>
                <a:cs typeface="Times New Roman" panose="02020603050405020304" pitchFamily="18" charset="0"/>
              </a:rPr>
              <a:t>xəstəliyindən</a:t>
            </a:r>
            <a:r>
              <a:rPr lang="en-US" sz="2400" cap="none" dirty="0" smtClean="0">
                <a:latin typeface="Times New Roman" panose="02020603050405020304" pitchFamily="18" charset="0"/>
                <a:cs typeface="Times New Roman" panose="02020603050405020304" pitchFamily="18" charset="0"/>
              </a:rPr>
              <a:t> (KAX) </a:t>
            </a:r>
            <a:r>
              <a:rPr lang="en-US" sz="2400" cap="none" dirty="0" err="1" smtClean="0">
                <a:latin typeface="Times New Roman" panose="02020603050405020304" pitchFamily="18" charset="0"/>
                <a:cs typeface="Times New Roman" panose="02020603050405020304" pitchFamily="18" charset="0"/>
              </a:rPr>
              <a:t>sağ</a:t>
            </a:r>
            <a:r>
              <a:rPr lang="en-US" sz="2400" cap="none" dirty="0" smtClean="0">
                <a:latin typeface="Times New Roman" panose="02020603050405020304" pitchFamily="18" charset="0"/>
                <a:cs typeface="Times New Roman" panose="02020603050405020304" pitchFamily="18" charset="0"/>
              </a:rPr>
              <a:t> </a:t>
            </a:r>
            <a:r>
              <a:rPr lang="en-US" sz="2400" cap="none" dirty="0" err="1" smtClean="0">
                <a:latin typeface="Times New Roman" panose="02020603050405020304" pitchFamily="18" charset="0"/>
                <a:cs typeface="Times New Roman" panose="02020603050405020304" pitchFamily="18" charset="0"/>
              </a:rPr>
              <a:t>qalmanın</a:t>
            </a:r>
            <a:r>
              <a:rPr lang="en-US" sz="2400" cap="none" dirty="0" smtClean="0">
                <a:latin typeface="Times New Roman" panose="02020603050405020304" pitchFamily="18" charset="0"/>
                <a:cs typeface="Times New Roman" panose="02020603050405020304" pitchFamily="18" charset="0"/>
              </a:rPr>
              <a:t> </a:t>
            </a:r>
            <a:r>
              <a:rPr lang="en-US" sz="2400" cap="none" dirty="0" err="1" smtClean="0">
                <a:latin typeface="Times New Roman" panose="02020603050405020304" pitchFamily="18" charset="0"/>
                <a:cs typeface="Times New Roman" panose="02020603050405020304" pitchFamily="18" charset="0"/>
              </a:rPr>
              <a:t>yaxşılaşması</a:t>
            </a:r>
            <a:r>
              <a:rPr lang="en-US" sz="2400" cap="none" dirty="0" smtClean="0">
                <a:latin typeface="Times New Roman" panose="02020603050405020304" pitchFamily="18" charset="0"/>
                <a:cs typeface="Times New Roman" panose="02020603050405020304" pitchFamily="18" charset="0"/>
              </a:rPr>
              <a:t> </a:t>
            </a:r>
            <a:r>
              <a:rPr lang="en-US" sz="2400" cap="none" dirty="0" err="1" smtClean="0">
                <a:latin typeface="Times New Roman" panose="02020603050405020304" pitchFamily="18" charset="0"/>
                <a:cs typeface="Times New Roman" panose="02020603050405020304" pitchFamily="18" charset="0"/>
              </a:rPr>
              <a:t>və</a:t>
            </a:r>
            <a:r>
              <a:rPr lang="en-US" sz="2400" cap="none" dirty="0" smtClean="0">
                <a:latin typeface="Times New Roman" panose="02020603050405020304" pitchFamily="18" charset="0"/>
                <a:cs typeface="Times New Roman" panose="02020603050405020304" pitchFamily="18" charset="0"/>
              </a:rPr>
              <a:t> </a:t>
            </a:r>
            <a:r>
              <a:rPr lang="en-US" sz="2400" cap="none" dirty="0" err="1" smtClean="0">
                <a:latin typeface="Times New Roman" panose="02020603050405020304" pitchFamily="18" charset="0"/>
                <a:cs typeface="Times New Roman" panose="02020603050405020304" pitchFamily="18" charset="0"/>
              </a:rPr>
              <a:t>əhalinin</a:t>
            </a:r>
            <a:r>
              <a:rPr lang="en-US" sz="2400" cap="none" dirty="0" smtClean="0">
                <a:latin typeface="Times New Roman" panose="02020603050405020304" pitchFamily="18" charset="0"/>
                <a:cs typeface="Times New Roman" panose="02020603050405020304" pitchFamily="18" charset="0"/>
              </a:rPr>
              <a:t> </a:t>
            </a:r>
            <a:r>
              <a:rPr lang="en-US" sz="2400" cap="none" dirty="0" err="1" smtClean="0">
                <a:latin typeface="Times New Roman" panose="02020603050405020304" pitchFamily="18" charset="0"/>
                <a:cs typeface="Times New Roman" panose="02020603050405020304" pitchFamily="18" charset="0"/>
              </a:rPr>
              <a:t>qocalması</a:t>
            </a:r>
            <a:r>
              <a:rPr lang="en-US" sz="2400" cap="none" dirty="0" smtClean="0">
                <a:latin typeface="Times New Roman" panose="02020603050405020304" pitchFamily="18" charset="0"/>
                <a:cs typeface="Times New Roman" panose="02020603050405020304" pitchFamily="18" charset="0"/>
              </a:rPr>
              <a:t> </a:t>
            </a:r>
            <a:r>
              <a:rPr lang="en-US" sz="2400" cap="none" dirty="0" err="1" smtClean="0">
                <a:latin typeface="Times New Roman" panose="02020603050405020304" pitchFamily="18" charset="0"/>
                <a:cs typeface="Times New Roman" panose="02020603050405020304" pitchFamily="18" charset="0"/>
              </a:rPr>
              <a:t>ilə</a:t>
            </a:r>
            <a:r>
              <a:rPr lang="en-US" sz="2400" cap="none" dirty="0" smtClean="0">
                <a:latin typeface="Times New Roman" panose="02020603050405020304" pitchFamily="18" charset="0"/>
                <a:cs typeface="Times New Roman" panose="02020603050405020304" pitchFamily="18" charset="0"/>
              </a:rPr>
              <a:t> </a:t>
            </a:r>
            <a:r>
              <a:rPr lang="en-US" sz="2400" cap="none" dirty="0" err="1" smtClean="0">
                <a:latin typeface="Times New Roman" panose="02020603050405020304" pitchFamily="18" charset="0"/>
                <a:cs typeface="Times New Roman" panose="02020603050405020304" pitchFamily="18" charset="0"/>
              </a:rPr>
              <a:t>refrakter</a:t>
            </a:r>
            <a:r>
              <a:rPr lang="en-US" sz="2400" cap="none" dirty="0" smtClean="0">
                <a:latin typeface="Times New Roman" panose="02020603050405020304" pitchFamily="18" charset="0"/>
                <a:cs typeface="Times New Roman" panose="02020603050405020304" pitchFamily="18" charset="0"/>
              </a:rPr>
              <a:t> </a:t>
            </a:r>
            <a:r>
              <a:rPr lang="en-US" sz="2400" cap="none" dirty="0" err="1" smtClean="0">
                <a:latin typeface="Times New Roman" panose="02020603050405020304" pitchFamily="18" charset="0"/>
                <a:cs typeface="Times New Roman" panose="02020603050405020304" pitchFamily="18" charset="0"/>
              </a:rPr>
              <a:t>stenokardiya</a:t>
            </a:r>
            <a:r>
              <a:rPr lang="en-US" sz="2400" cap="none" dirty="0" smtClean="0">
                <a:latin typeface="Times New Roman" panose="02020603050405020304" pitchFamily="18" charset="0"/>
                <a:cs typeface="Times New Roman" panose="02020603050405020304" pitchFamily="18" charset="0"/>
              </a:rPr>
              <a:t> (RS) </a:t>
            </a:r>
            <a:r>
              <a:rPr lang="en-US" sz="2400" cap="none" dirty="0" err="1" smtClean="0">
                <a:latin typeface="Times New Roman" panose="02020603050405020304" pitchFamily="18" charset="0"/>
                <a:cs typeface="Times New Roman" panose="02020603050405020304" pitchFamily="18" charset="0"/>
              </a:rPr>
              <a:t>adi</a:t>
            </a:r>
            <a:r>
              <a:rPr lang="en-US" sz="2400" cap="none" dirty="0" smtClean="0">
                <a:latin typeface="Times New Roman" panose="02020603050405020304" pitchFamily="18" charset="0"/>
                <a:cs typeface="Times New Roman" panose="02020603050405020304" pitchFamily="18" charset="0"/>
              </a:rPr>
              <a:t> </a:t>
            </a:r>
            <a:r>
              <a:rPr lang="en-US" sz="2400" cap="none" dirty="0" err="1" smtClean="0">
                <a:latin typeface="Times New Roman" panose="02020603050405020304" pitchFamily="18" charset="0"/>
                <a:cs typeface="Times New Roman" panose="02020603050405020304" pitchFamily="18" charset="0"/>
              </a:rPr>
              <a:t>klinik</a:t>
            </a:r>
            <a:r>
              <a:rPr lang="en-US" sz="2400" cap="none" dirty="0" smtClean="0">
                <a:latin typeface="Times New Roman" panose="02020603050405020304" pitchFamily="18" charset="0"/>
                <a:cs typeface="Times New Roman" panose="02020603050405020304" pitchFamily="18" charset="0"/>
              </a:rPr>
              <a:t> </a:t>
            </a:r>
            <a:r>
              <a:rPr lang="en-US" sz="2400" cap="none" dirty="0" err="1" smtClean="0">
                <a:latin typeface="Times New Roman" panose="02020603050405020304" pitchFamily="18" charset="0"/>
                <a:cs typeface="Times New Roman" panose="02020603050405020304" pitchFamily="18" charset="0"/>
              </a:rPr>
              <a:t>praktikada</a:t>
            </a:r>
            <a:r>
              <a:rPr lang="en-US" sz="2400" cap="none" dirty="0" smtClean="0">
                <a:latin typeface="Times New Roman" panose="02020603050405020304" pitchFamily="18" charset="0"/>
                <a:cs typeface="Times New Roman" panose="02020603050405020304" pitchFamily="18" charset="0"/>
              </a:rPr>
              <a:t> </a:t>
            </a:r>
            <a:r>
              <a:rPr lang="en-US" sz="2400" cap="none" dirty="0" err="1" smtClean="0">
                <a:latin typeface="Times New Roman" panose="02020603050405020304" pitchFamily="18" charset="0"/>
                <a:cs typeface="Times New Roman" panose="02020603050405020304" pitchFamily="18" charset="0"/>
              </a:rPr>
              <a:t>həkimlərin</a:t>
            </a:r>
            <a:r>
              <a:rPr lang="en-US" sz="2400" cap="none" dirty="0" smtClean="0">
                <a:latin typeface="Times New Roman" panose="02020603050405020304" pitchFamily="18" charset="0"/>
                <a:cs typeface="Times New Roman" panose="02020603050405020304" pitchFamily="18" charset="0"/>
              </a:rPr>
              <a:t> </a:t>
            </a:r>
            <a:r>
              <a:rPr lang="en-US" sz="2400" cap="none" dirty="0" err="1" smtClean="0">
                <a:latin typeface="Times New Roman" panose="02020603050405020304" pitchFamily="18" charset="0"/>
                <a:cs typeface="Times New Roman" panose="02020603050405020304" pitchFamily="18" charset="0"/>
              </a:rPr>
              <a:t>rastlaşdığı</a:t>
            </a:r>
            <a:r>
              <a:rPr lang="en-US" sz="2400" cap="none" dirty="0" smtClean="0">
                <a:latin typeface="Times New Roman" panose="02020603050405020304" pitchFamily="18" charset="0"/>
                <a:cs typeface="Times New Roman" panose="02020603050405020304" pitchFamily="18" charset="0"/>
              </a:rPr>
              <a:t> </a:t>
            </a:r>
            <a:r>
              <a:rPr lang="en-US" sz="2400" cap="none" dirty="0" err="1" smtClean="0">
                <a:latin typeface="Times New Roman" panose="02020603050405020304" pitchFamily="18" charset="0"/>
                <a:cs typeface="Times New Roman" panose="02020603050405020304" pitchFamily="18" charset="0"/>
              </a:rPr>
              <a:t>getdikcə</a:t>
            </a:r>
            <a:r>
              <a:rPr lang="en-US" sz="2400" cap="none" dirty="0" smtClean="0">
                <a:latin typeface="Times New Roman" panose="02020603050405020304" pitchFamily="18" charset="0"/>
                <a:cs typeface="Times New Roman" panose="02020603050405020304" pitchFamily="18" charset="0"/>
              </a:rPr>
              <a:t> </a:t>
            </a:r>
            <a:r>
              <a:rPr lang="en-US" sz="2400" cap="none" dirty="0" err="1" smtClean="0">
                <a:latin typeface="Times New Roman" panose="02020603050405020304" pitchFamily="18" charset="0"/>
                <a:cs typeface="Times New Roman" panose="02020603050405020304" pitchFamily="18" charset="0"/>
              </a:rPr>
              <a:t>daha</a:t>
            </a:r>
            <a:r>
              <a:rPr lang="en-US" sz="2400" cap="none" dirty="0" smtClean="0">
                <a:latin typeface="Times New Roman" panose="02020603050405020304" pitchFamily="18" charset="0"/>
                <a:cs typeface="Times New Roman" panose="02020603050405020304" pitchFamily="18" charset="0"/>
              </a:rPr>
              <a:t> </a:t>
            </a:r>
            <a:r>
              <a:rPr lang="en-US" sz="2400" cap="none" dirty="0" err="1" smtClean="0">
                <a:latin typeface="Times New Roman" panose="02020603050405020304" pitchFamily="18" charset="0"/>
                <a:cs typeface="Times New Roman" panose="02020603050405020304" pitchFamily="18" charset="0"/>
              </a:rPr>
              <a:t>çox</a:t>
            </a:r>
            <a:r>
              <a:rPr lang="en-US" sz="2400" cap="none" dirty="0" smtClean="0">
                <a:latin typeface="Times New Roman" panose="02020603050405020304" pitchFamily="18" charset="0"/>
                <a:cs typeface="Times New Roman" panose="02020603050405020304" pitchFamily="18" charset="0"/>
              </a:rPr>
              <a:t> </a:t>
            </a:r>
            <a:r>
              <a:rPr lang="en-US" sz="2400" cap="none" dirty="0" err="1" smtClean="0">
                <a:latin typeface="Times New Roman" panose="02020603050405020304" pitchFamily="18" charset="0"/>
                <a:cs typeface="Times New Roman" panose="02020603050405020304" pitchFamily="18" charset="0"/>
              </a:rPr>
              <a:t>yayılmış</a:t>
            </a:r>
            <a:r>
              <a:rPr lang="en-US" sz="2400" cap="none" dirty="0" smtClean="0">
                <a:latin typeface="Times New Roman" panose="02020603050405020304" pitchFamily="18" charset="0"/>
                <a:cs typeface="Times New Roman" panose="02020603050405020304" pitchFamily="18" charset="0"/>
              </a:rPr>
              <a:t> </a:t>
            </a:r>
            <a:r>
              <a:rPr lang="en-US" sz="2400" cap="none" dirty="0" err="1" smtClean="0">
                <a:latin typeface="Times New Roman" panose="02020603050405020304" pitchFamily="18" charset="0"/>
                <a:cs typeface="Times New Roman" panose="02020603050405020304" pitchFamily="18" charset="0"/>
              </a:rPr>
              <a:t>klinik</a:t>
            </a:r>
            <a:r>
              <a:rPr lang="en-US" sz="2400" cap="none" dirty="0" smtClean="0">
                <a:latin typeface="Times New Roman" panose="02020603050405020304" pitchFamily="18" charset="0"/>
                <a:cs typeface="Times New Roman" panose="02020603050405020304" pitchFamily="18" charset="0"/>
              </a:rPr>
              <a:t> </a:t>
            </a:r>
            <a:r>
              <a:rPr lang="en-US" sz="2400" cap="none" dirty="0" err="1" smtClean="0">
                <a:latin typeface="Times New Roman" panose="02020603050405020304" pitchFamily="18" charset="0"/>
                <a:cs typeface="Times New Roman" panose="02020603050405020304" pitchFamily="18" charset="0"/>
              </a:rPr>
              <a:t>problemə</a:t>
            </a:r>
            <a:r>
              <a:rPr lang="en-US" sz="2400" cap="none" dirty="0" smtClean="0">
                <a:latin typeface="Times New Roman" panose="02020603050405020304" pitchFamily="18" charset="0"/>
                <a:cs typeface="Times New Roman" panose="02020603050405020304" pitchFamily="18" charset="0"/>
              </a:rPr>
              <a:t> </a:t>
            </a:r>
            <a:r>
              <a:rPr lang="en-US" sz="2400" cap="none" dirty="0" err="1" smtClean="0">
                <a:latin typeface="Times New Roman" panose="02020603050405020304" pitchFamily="18" charset="0"/>
                <a:cs typeface="Times New Roman" panose="02020603050405020304" pitchFamily="18" charset="0"/>
              </a:rPr>
              <a:t>çevrilir</a:t>
            </a:r>
            <a:r>
              <a:rPr lang="en-US" sz="2400" cap="none" dirty="0" smtClean="0">
                <a:latin typeface="Times New Roman" panose="02020603050405020304" pitchFamily="18" charset="0"/>
                <a:cs typeface="Times New Roman" panose="02020603050405020304" pitchFamily="18" charset="0"/>
              </a:rPr>
              <a:t>.</a:t>
            </a:r>
            <a:r>
              <a:rPr lang="en-US" sz="2400" cap="none" dirty="0" smtClean="0">
                <a:solidFill>
                  <a:srgbClr val="212121"/>
                </a:solidFill>
                <a:latin typeface="Times New Roman" panose="02020603050405020304" pitchFamily="18" charset="0"/>
                <a:cs typeface="Times New Roman" panose="02020603050405020304" pitchFamily="18" charset="0"/>
              </a:rPr>
              <a:t> </a:t>
            </a:r>
            <a:r>
              <a:rPr lang="az-Latn-AZ" sz="2400" cap="none" dirty="0" smtClean="0">
                <a:solidFill>
                  <a:srgbClr val="212121"/>
                </a:solidFill>
                <a:latin typeface="Times New Roman" panose="02020603050405020304" pitchFamily="18" charset="0"/>
                <a:cs typeface="Times New Roman" panose="02020603050405020304" pitchFamily="18" charset="0"/>
              </a:rPr>
              <a:t>R</a:t>
            </a:r>
            <a:r>
              <a:rPr lang="en-US" sz="2200" cap="none" dirty="0" err="1" smtClean="0">
                <a:latin typeface="Times New Roman" panose="02020603050405020304" pitchFamily="18" charset="0"/>
                <a:ea typeface="Palatino" pitchFamily="2" charset="77"/>
                <a:cs typeface="Times New Roman" panose="02020603050405020304" pitchFamily="18" charset="0"/>
              </a:rPr>
              <a:t>efrakter</a:t>
            </a:r>
            <a:r>
              <a:rPr lang="en-US" sz="2200" cap="none" dirty="0" smtClean="0">
                <a:latin typeface="Times New Roman" panose="02020603050405020304" pitchFamily="18" charset="0"/>
                <a:ea typeface="Palatino" pitchFamily="2" charset="77"/>
                <a:cs typeface="Times New Roman" panose="02020603050405020304" pitchFamily="18" charset="0"/>
              </a:rPr>
              <a:t> </a:t>
            </a:r>
            <a:r>
              <a:rPr lang="en-US" sz="2200" cap="none" dirty="0" err="1">
                <a:latin typeface="Times New Roman" panose="02020603050405020304" pitchFamily="18" charset="0"/>
                <a:ea typeface="Palatino" pitchFamily="2" charset="77"/>
                <a:cs typeface="Times New Roman" panose="02020603050405020304" pitchFamily="18" charset="0"/>
              </a:rPr>
              <a:t>stenokardiya</a:t>
            </a:r>
            <a:r>
              <a:rPr lang="en-US" sz="2200" cap="none" dirty="0">
                <a:latin typeface="Times New Roman" panose="02020603050405020304" pitchFamily="18" charset="0"/>
                <a:ea typeface="Palatino" pitchFamily="2" charset="77"/>
                <a:cs typeface="Times New Roman" panose="02020603050405020304" pitchFamily="18" charset="0"/>
              </a:rPr>
              <a:t> (RS) </a:t>
            </a:r>
            <a:r>
              <a:rPr lang="en-US" sz="2200" cap="none" dirty="0" err="1">
                <a:latin typeface="Times New Roman" panose="02020603050405020304" pitchFamily="18" charset="0"/>
                <a:ea typeface="Palatino" pitchFamily="2" charset="77"/>
                <a:cs typeface="Times New Roman" panose="02020603050405020304" pitchFamily="18" charset="0"/>
              </a:rPr>
              <a:t>şərti</a:t>
            </a:r>
            <a:r>
              <a:rPr lang="en-US" sz="2200" cap="none" dirty="0">
                <a:latin typeface="Times New Roman" panose="02020603050405020304" pitchFamily="18" charset="0"/>
                <a:ea typeface="Palatino" pitchFamily="2" charset="77"/>
                <a:cs typeface="Times New Roman" panose="02020603050405020304" pitchFamily="18" charset="0"/>
              </a:rPr>
              <a:t> </a:t>
            </a:r>
            <a:r>
              <a:rPr lang="en-US" sz="2200" cap="none" dirty="0" err="1">
                <a:latin typeface="Times New Roman" panose="02020603050405020304" pitchFamily="18" charset="0"/>
                <a:ea typeface="Palatino" pitchFamily="2" charset="77"/>
                <a:cs typeface="Times New Roman" panose="02020603050405020304" pitchFamily="18" charset="0"/>
              </a:rPr>
              <a:t>olaraq</a:t>
            </a:r>
            <a:r>
              <a:rPr lang="en-US" sz="2200" cap="none" dirty="0">
                <a:latin typeface="Times New Roman" panose="02020603050405020304" pitchFamily="18" charset="0"/>
                <a:ea typeface="Palatino" pitchFamily="2" charset="77"/>
                <a:cs typeface="Times New Roman" panose="02020603050405020304" pitchFamily="18" charset="0"/>
              </a:rPr>
              <a:t>, </a:t>
            </a:r>
            <a:r>
              <a:rPr lang="en-US" sz="2200" cap="none" dirty="0" smtClean="0">
                <a:latin typeface="Times New Roman" panose="02020603050405020304" pitchFamily="18" charset="0"/>
                <a:ea typeface="Palatino" pitchFamily="2" charset="77"/>
                <a:cs typeface="Times New Roman" panose="02020603050405020304" pitchFamily="18" charset="0"/>
              </a:rPr>
              <a:t>optimal </a:t>
            </a:r>
            <a:r>
              <a:rPr lang="en-US" sz="2200" cap="none" dirty="0" err="1">
                <a:latin typeface="Times New Roman" panose="02020603050405020304" pitchFamily="18" charset="0"/>
                <a:ea typeface="Palatino" pitchFamily="2" charset="77"/>
                <a:cs typeface="Times New Roman" panose="02020603050405020304" pitchFamily="18" charset="0"/>
              </a:rPr>
              <a:t>tibbi</a:t>
            </a:r>
            <a:r>
              <a:rPr lang="en-US" sz="2200" cap="none" dirty="0">
                <a:latin typeface="Times New Roman" panose="02020603050405020304" pitchFamily="18" charset="0"/>
                <a:ea typeface="Palatino" pitchFamily="2" charset="77"/>
                <a:cs typeface="Times New Roman" panose="02020603050405020304" pitchFamily="18" charset="0"/>
              </a:rPr>
              <a:t> </a:t>
            </a:r>
            <a:r>
              <a:rPr lang="en-US" sz="2200" cap="none" dirty="0" err="1" smtClean="0">
                <a:latin typeface="Times New Roman" panose="02020603050405020304" pitchFamily="18" charset="0"/>
                <a:ea typeface="Palatino" pitchFamily="2" charset="77"/>
                <a:cs typeface="Times New Roman" panose="02020603050405020304" pitchFamily="18" charset="0"/>
              </a:rPr>
              <a:t>terapiya</a:t>
            </a:r>
            <a:r>
              <a:rPr lang="az-Latn-AZ" sz="2200" cap="none" dirty="0" smtClean="0">
                <a:latin typeface="Times New Roman" panose="02020603050405020304" pitchFamily="18" charset="0"/>
                <a:ea typeface="Palatino" pitchFamily="2" charset="77"/>
                <a:cs typeface="Times New Roman" panose="02020603050405020304" pitchFamily="18" charset="0"/>
              </a:rPr>
              <a:t> (maksima terapevtik  d</a:t>
            </a:r>
            <a:r>
              <a:rPr lang="en-US" sz="1600" dirty="0" smtClean="0">
                <a:solidFill>
                  <a:srgbClr val="212121"/>
                </a:solidFill>
                <a:latin typeface="Cambria" panose="02040503050406030204" pitchFamily="18" charset="0"/>
              </a:rPr>
              <a:t>o</a:t>
            </a:r>
            <a:r>
              <a:rPr lang="az-Latn-AZ" sz="2200" cap="none" dirty="0" smtClean="0">
                <a:latin typeface="Times New Roman" panose="02020603050405020304" pitchFamily="18" charset="0"/>
                <a:ea typeface="Palatino" pitchFamily="2" charset="77"/>
                <a:cs typeface="Times New Roman" panose="02020603050405020304" pitchFamily="18" charset="0"/>
              </a:rPr>
              <a:t>za</a:t>
            </a:r>
            <a:r>
              <a:rPr lang="en-US" sz="2200" cap="none" dirty="0" smtClean="0">
                <a:latin typeface="Times New Roman" panose="02020603050405020304" pitchFamily="18" charset="0"/>
                <a:ea typeface="Palatino" pitchFamily="2" charset="77"/>
                <a:cs typeface="Times New Roman" panose="02020603050405020304" pitchFamily="18" charset="0"/>
              </a:rPr>
              <a:t>l</a:t>
            </a:r>
            <a:r>
              <a:rPr lang="az-Latn-AZ" sz="2200" cap="none" dirty="0" smtClean="0">
                <a:latin typeface="Times New Roman" panose="02020603050405020304" pitchFamily="18" charset="0"/>
                <a:ea typeface="Palatino" pitchFamily="2" charset="77"/>
                <a:cs typeface="Times New Roman" panose="02020603050405020304" pitchFamily="18" charset="0"/>
              </a:rPr>
              <a:t>arda)</a:t>
            </a:r>
            <a:r>
              <a:rPr lang="en-US" sz="2200" cap="none" dirty="0" smtClean="0">
                <a:latin typeface="Times New Roman" panose="02020603050405020304" pitchFamily="18" charset="0"/>
                <a:ea typeface="Palatino" pitchFamily="2" charset="77"/>
                <a:cs typeface="Times New Roman" panose="02020603050405020304" pitchFamily="18" charset="0"/>
              </a:rPr>
              <a:t>, </a:t>
            </a:r>
            <a:r>
              <a:rPr lang="en-US" sz="2200" cap="none" dirty="0" err="1">
                <a:latin typeface="Times New Roman" panose="02020603050405020304" pitchFamily="18" charset="0"/>
                <a:ea typeface="Palatino" pitchFamily="2" charset="77"/>
                <a:cs typeface="Times New Roman" panose="02020603050405020304" pitchFamily="18" charset="0"/>
              </a:rPr>
              <a:t>angioplastika</a:t>
            </a:r>
            <a:r>
              <a:rPr lang="en-US" sz="2200" cap="none" dirty="0">
                <a:latin typeface="Times New Roman" panose="02020603050405020304" pitchFamily="18" charset="0"/>
                <a:ea typeface="Palatino" pitchFamily="2" charset="77"/>
                <a:cs typeface="Times New Roman" panose="02020603050405020304" pitchFamily="18" charset="0"/>
              </a:rPr>
              <a:t> </a:t>
            </a:r>
            <a:r>
              <a:rPr lang="en-US" sz="2200" cap="none" dirty="0" err="1">
                <a:latin typeface="Times New Roman" panose="02020603050405020304" pitchFamily="18" charset="0"/>
                <a:ea typeface="Palatino" pitchFamily="2" charset="77"/>
                <a:cs typeface="Times New Roman" panose="02020603050405020304" pitchFamily="18" charset="0"/>
              </a:rPr>
              <a:t>və</a:t>
            </a:r>
            <a:r>
              <a:rPr lang="en-US" sz="2200" cap="none" dirty="0">
                <a:latin typeface="Times New Roman" panose="02020603050405020304" pitchFamily="18" charset="0"/>
                <a:ea typeface="Palatino" pitchFamily="2" charset="77"/>
                <a:cs typeface="Times New Roman" panose="02020603050405020304" pitchFamily="18" charset="0"/>
              </a:rPr>
              <a:t> </a:t>
            </a:r>
            <a:r>
              <a:rPr lang="en-US" sz="2200" cap="none" dirty="0" err="1">
                <a:latin typeface="Times New Roman" panose="02020603050405020304" pitchFamily="18" charset="0"/>
                <a:ea typeface="Palatino" pitchFamily="2" charset="77"/>
                <a:cs typeface="Times New Roman" panose="02020603050405020304" pitchFamily="18" charset="0"/>
              </a:rPr>
              <a:t>ya</a:t>
            </a:r>
            <a:r>
              <a:rPr lang="en-US" sz="2200" cap="none" dirty="0">
                <a:latin typeface="Times New Roman" panose="02020603050405020304" pitchFamily="18" charset="0"/>
                <a:ea typeface="Palatino" pitchFamily="2" charset="77"/>
                <a:cs typeface="Times New Roman" panose="02020603050405020304" pitchFamily="18" charset="0"/>
              </a:rPr>
              <a:t> bypass </a:t>
            </a:r>
            <a:r>
              <a:rPr lang="en-US" sz="2200" cap="none" dirty="0" err="1">
                <a:latin typeface="Times New Roman" panose="02020603050405020304" pitchFamily="18" charset="0"/>
                <a:ea typeface="Palatino" pitchFamily="2" charset="77"/>
                <a:cs typeface="Times New Roman" panose="02020603050405020304" pitchFamily="18" charset="0"/>
              </a:rPr>
              <a:t>cərrahiyyəsi</a:t>
            </a:r>
            <a:r>
              <a:rPr lang="en-US" sz="2200" cap="none" dirty="0">
                <a:latin typeface="Times New Roman" panose="02020603050405020304" pitchFamily="18" charset="0"/>
                <a:ea typeface="Palatino" pitchFamily="2" charset="77"/>
                <a:cs typeface="Times New Roman" panose="02020603050405020304" pitchFamily="18" charset="0"/>
              </a:rPr>
              <a:t> </a:t>
            </a:r>
            <a:r>
              <a:rPr lang="en-US" sz="2200" cap="none" dirty="0" err="1">
                <a:latin typeface="Times New Roman" panose="02020603050405020304" pitchFamily="18" charset="0"/>
                <a:ea typeface="Palatino" pitchFamily="2" charset="77"/>
                <a:cs typeface="Times New Roman" panose="02020603050405020304" pitchFamily="18" charset="0"/>
              </a:rPr>
              <a:t>kombinasiyası</a:t>
            </a:r>
            <a:r>
              <a:rPr lang="en-US" sz="2200" cap="none" dirty="0">
                <a:latin typeface="Times New Roman" panose="02020603050405020304" pitchFamily="18" charset="0"/>
                <a:ea typeface="Palatino" pitchFamily="2" charset="77"/>
                <a:cs typeface="Times New Roman" panose="02020603050405020304" pitchFamily="18" charset="0"/>
              </a:rPr>
              <a:t> </a:t>
            </a:r>
            <a:r>
              <a:rPr lang="en-US" sz="2200" cap="none" dirty="0" err="1">
                <a:latin typeface="Times New Roman" panose="02020603050405020304" pitchFamily="18" charset="0"/>
                <a:ea typeface="Palatino" pitchFamily="2" charset="77"/>
                <a:cs typeface="Times New Roman" panose="02020603050405020304" pitchFamily="18" charset="0"/>
              </a:rPr>
              <a:t>ilə</a:t>
            </a:r>
            <a:r>
              <a:rPr lang="en-US" sz="2200" cap="none" dirty="0">
                <a:latin typeface="Times New Roman" panose="02020603050405020304" pitchFamily="18" charset="0"/>
                <a:ea typeface="Palatino" pitchFamily="2" charset="77"/>
                <a:cs typeface="Times New Roman" panose="02020603050405020304" pitchFamily="18" charset="0"/>
              </a:rPr>
              <a:t> </a:t>
            </a:r>
            <a:r>
              <a:rPr lang="en-US" sz="2200" cap="none" dirty="0" err="1">
                <a:latin typeface="Times New Roman" panose="02020603050405020304" pitchFamily="18" charset="0"/>
                <a:ea typeface="Palatino" pitchFamily="2" charset="77"/>
                <a:cs typeface="Times New Roman" panose="02020603050405020304" pitchFamily="18" charset="0"/>
              </a:rPr>
              <a:t>idarə</a:t>
            </a:r>
            <a:r>
              <a:rPr lang="en-US" sz="2200" cap="none" dirty="0">
                <a:latin typeface="Times New Roman" panose="02020603050405020304" pitchFamily="18" charset="0"/>
                <a:ea typeface="Palatino" pitchFamily="2" charset="77"/>
                <a:cs typeface="Times New Roman" panose="02020603050405020304" pitchFamily="18" charset="0"/>
              </a:rPr>
              <a:t> </a:t>
            </a:r>
            <a:r>
              <a:rPr lang="en-US" sz="2200" cap="none" dirty="0" err="1">
                <a:latin typeface="Times New Roman" panose="02020603050405020304" pitchFamily="18" charset="0"/>
                <a:ea typeface="Palatino" pitchFamily="2" charset="77"/>
                <a:cs typeface="Times New Roman" panose="02020603050405020304" pitchFamily="18" charset="0"/>
              </a:rPr>
              <a:t>oluna</a:t>
            </a:r>
            <a:r>
              <a:rPr lang="en-US" sz="2200" cap="none" dirty="0">
                <a:latin typeface="Times New Roman" panose="02020603050405020304" pitchFamily="18" charset="0"/>
                <a:ea typeface="Palatino" pitchFamily="2" charset="77"/>
                <a:cs typeface="Times New Roman" panose="02020603050405020304" pitchFamily="18" charset="0"/>
              </a:rPr>
              <a:t> </a:t>
            </a:r>
            <a:r>
              <a:rPr lang="en-US" sz="2200" cap="none" dirty="0" err="1">
                <a:latin typeface="Times New Roman" panose="02020603050405020304" pitchFamily="18" charset="0"/>
                <a:ea typeface="Palatino" pitchFamily="2" charset="77"/>
                <a:cs typeface="Times New Roman" panose="02020603050405020304" pitchFamily="18" charset="0"/>
              </a:rPr>
              <a:t>bilməyən</a:t>
            </a:r>
            <a:r>
              <a:rPr lang="en-US" sz="2200" cap="none" dirty="0">
                <a:latin typeface="Times New Roman" panose="02020603050405020304" pitchFamily="18" charset="0"/>
                <a:ea typeface="Palatino" pitchFamily="2" charset="77"/>
                <a:cs typeface="Times New Roman" panose="02020603050405020304" pitchFamily="18" charset="0"/>
              </a:rPr>
              <a:t> </a:t>
            </a:r>
            <a:r>
              <a:rPr lang="en-US" sz="2200" cap="none" dirty="0" err="1">
                <a:latin typeface="Times New Roman" panose="02020603050405020304" pitchFamily="18" charset="0"/>
                <a:ea typeface="Palatino" pitchFamily="2" charset="77"/>
                <a:cs typeface="Times New Roman" panose="02020603050405020304" pitchFamily="18" charset="0"/>
              </a:rPr>
              <a:t>koronar</a:t>
            </a:r>
            <a:r>
              <a:rPr lang="en-US" sz="2200" cap="none" dirty="0">
                <a:latin typeface="Times New Roman" panose="02020603050405020304" pitchFamily="18" charset="0"/>
                <a:ea typeface="Palatino" pitchFamily="2" charset="77"/>
                <a:cs typeface="Times New Roman" panose="02020603050405020304" pitchFamily="18" charset="0"/>
              </a:rPr>
              <a:t> </a:t>
            </a:r>
            <a:r>
              <a:rPr lang="en-US" sz="2200" cap="none" dirty="0" err="1">
                <a:latin typeface="Times New Roman" panose="02020603050405020304" pitchFamily="18" charset="0"/>
                <a:ea typeface="Palatino" pitchFamily="2" charset="77"/>
                <a:cs typeface="Times New Roman" panose="02020603050405020304" pitchFamily="18" charset="0"/>
              </a:rPr>
              <a:t>arteriya</a:t>
            </a:r>
            <a:r>
              <a:rPr lang="en-US" sz="2200" cap="none" dirty="0">
                <a:latin typeface="Times New Roman" panose="02020603050405020304" pitchFamily="18" charset="0"/>
                <a:ea typeface="Palatino" pitchFamily="2" charset="77"/>
                <a:cs typeface="Times New Roman" panose="02020603050405020304" pitchFamily="18" charset="0"/>
              </a:rPr>
              <a:t> xəstəliyi (KAX) </a:t>
            </a:r>
            <a:r>
              <a:rPr lang="en-US" sz="2200" cap="none" dirty="0" err="1">
                <a:latin typeface="Times New Roman" panose="02020603050405020304" pitchFamily="18" charset="0"/>
                <a:ea typeface="Palatino" pitchFamily="2" charset="77"/>
                <a:cs typeface="Times New Roman" panose="02020603050405020304" pitchFamily="18" charset="0"/>
              </a:rPr>
              <a:t>fonunda</a:t>
            </a:r>
            <a:r>
              <a:rPr lang="en-US" sz="2200" cap="none" dirty="0">
                <a:latin typeface="Times New Roman" panose="02020603050405020304" pitchFamily="18" charset="0"/>
                <a:ea typeface="Palatino" pitchFamily="2" charset="77"/>
                <a:cs typeface="Times New Roman" panose="02020603050405020304" pitchFamily="18" charset="0"/>
              </a:rPr>
              <a:t> </a:t>
            </a:r>
            <a:r>
              <a:rPr lang="en-US" sz="2200" cap="none" dirty="0" err="1">
                <a:latin typeface="Times New Roman" panose="02020603050405020304" pitchFamily="18" charset="0"/>
                <a:ea typeface="Palatino" pitchFamily="2" charset="77"/>
                <a:cs typeface="Times New Roman" panose="02020603050405020304" pitchFamily="18" charset="0"/>
              </a:rPr>
              <a:t>stenokardiya</a:t>
            </a:r>
            <a:r>
              <a:rPr lang="en-US" sz="2200" cap="none" dirty="0">
                <a:latin typeface="Times New Roman" panose="02020603050405020304" pitchFamily="18" charset="0"/>
                <a:ea typeface="Palatino" pitchFamily="2" charset="77"/>
                <a:cs typeface="Times New Roman" panose="02020603050405020304" pitchFamily="18" charset="0"/>
              </a:rPr>
              <a:t> </a:t>
            </a:r>
            <a:r>
              <a:rPr lang="en-US" sz="2200" cap="none" dirty="0" err="1">
                <a:latin typeface="Times New Roman" panose="02020603050405020304" pitchFamily="18" charset="0"/>
                <a:ea typeface="Palatino" pitchFamily="2" charset="77"/>
                <a:cs typeface="Times New Roman" panose="02020603050405020304" pitchFamily="18" charset="0"/>
              </a:rPr>
              <a:t>ilə</a:t>
            </a:r>
            <a:r>
              <a:rPr lang="en-US" sz="2200" cap="none" dirty="0">
                <a:latin typeface="Times New Roman" panose="02020603050405020304" pitchFamily="18" charset="0"/>
                <a:ea typeface="Palatino" pitchFamily="2" charset="77"/>
                <a:cs typeface="Times New Roman" panose="02020603050405020304" pitchFamily="18" charset="0"/>
              </a:rPr>
              <a:t> </a:t>
            </a:r>
            <a:r>
              <a:rPr lang="en-US" sz="2200" cap="none" dirty="0" err="1">
                <a:latin typeface="Times New Roman" panose="02020603050405020304" pitchFamily="18" charset="0"/>
                <a:ea typeface="Palatino" pitchFamily="2" charset="77"/>
                <a:cs typeface="Times New Roman" panose="02020603050405020304" pitchFamily="18" charset="0"/>
              </a:rPr>
              <a:t>xarakterizə</a:t>
            </a:r>
            <a:r>
              <a:rPr lang="en-US" sz="2200" cap="none" dirty="0">
                <a:latin typeface="Times New Roman" panose="02020603050405020304" pitchFamily="18" charset="0"/>
                <a:ea typeface="Palatino" pitchFamily="2" charset="77"/>
                <a:cs typeface="Times New Roman" panose="02020603050405020304" pitchFamily="18" charset="0"/>
              </a:rPr>
              <a:t> </a:t>
            </a:r>
            <a:r>
              <a:rPr lang="en-US" sz="2200" cap="none" dirty="0" err="1">
                <a:latin typeface="Times New Roman" panose="02020603050405020304" pitchFamily="18" charset="0"/>
                <a:ea typeface="Palatino" pitchFamily="2" charset="77"/>
                <a:cs typeface="Times New Roman" panose="02020603050405020304" pitchFamily="18" charset="0"/>
              </a:rPr>
              <a:t>olunan</a:t>
            </a:r>
            <a:r>
              <a:rPr lang="en-US" sz="2200" cap="none" dirty="0">
                <a:latin typeface="Times New Roman" panose="02020603050405020304" pitchFamily="18" charset="0"/>
                <a:ea typeface="Palatino" pitchFamily="2" charset="77"/>
                <a:cs typeface="Times New Roman" panose="02020603050405020304" pitchFamily="18" charset="0"/>
              </a:rPr>
              <a:t> </a:t>
            </a:r>
            <a:r>
              <a:rPr lang="en-US" sz="2200" cap="none" dirty="0" err="1">
                <a:latin typeface="Times New Roman" panose="02020603050405020304" pitchFamily="18" charset="0"/>
                <a:ea typeface="Palatino" pitchFamily="2" charset="77"/>
                <a:cs typeface="Times New Roman" panose="02020603050405020304" pitchFamily="18" charset="0"/>
              </a:rPr>
              <a:t>xroniki</a:t>
            </a:r>
            <a:r>
              <a:rPr lang="en-US" sz="2200" cap="none" dirty="0">
                <a:latin typeface="Times New Roman" panose="02020603050405020304" pitchFamily="18" charset="0"/>
                <a:ea typeface="Palatino" pitchFamily="2" charset="77"/>
                <a:cs typeface="Times New Roman" panose="02020603050405020304" pitchFamily="18" charset="0"/>
              </a:rPr>
              <a:t> </a:t>
            </a:r>
            <a:r>
              <a:rPr lang="en-US" sz="2200" cap="none" dirty="0" err="1">
                <a:latin typeface="Times New Roman" panose="02020603050405020304" pitchFamily="18" charset="0"/>
                <a:ea typeface="Palatino" pitchFamily="2" charset="77"/>
                <a:cs typeface="Times New Roman" panose="02020603050405020304" pitchFamily="18" charset="0"/>
              </a:rPr>
              <a:t>vəziyyət</a:t>
            </a:r>
            <a:r>
              <a:rPr lang="en-US" sz="2200" cap="none" dirty="0">
                <a:latin typeface="Times New Roman" panose="02020603050405020304" pitchFamily="18" charset="0"/>
                <a:ea typeface="Palatino" pitchFamily="2" charset="77"/>
                <a:cs typeface="Times New Roman" panose="02020603050405020304" pitchFamily="18" charset="0"/>
              </a:rPr>
              <a:t> (</a:t>
            </a:r>
            <a:r>
              <a:rPr lang="en-US" sz="2200" cap="none" dirty="0" err="1">
                <a:latin typeface="Times New Roman" panose="02020603050405020304" pitchFamily="18" charset="0"/>
                <a:ea typeface="Palatino" pitchFamily="2" charset="77"/>
                <a:cs typeface="Times New Roman" panose="02020603050405020304" pitchFamily="18" charset="0"/>
              </a:rPr>
              <a:t>müddəti</a:t>
            </a:r>
            <a:r>
              <a:rPr lang="en-US" sz="2200" cap="none" dirty="0">
                <a:latin typeface="Times New Roman" panose="02020603050405020304" pitchFamily="18" charset="0"/>
                <a:ea typeface="Palatino" pitchFamily="2" charset="77"/>
                <a:cs typeface="Times New Roman" panose="02020603050405020304" pitchFamily="18" charset="0"/>
              </a:rPr>
              <a:t> ≥3 ay) </a:t>
            </a:r>
            <a:r>
              <a:rPr lang="en-US" sz="2200" cap="none" dirty="0" err="1">
                <a:latin typeface="Times New Roman" panose="02020603050405020304" pitchFamily="18" charset="0"/>
                <a:ea typeface="Palatino" pitchFamily="2" charset="77"/>
                <a:cs typeface="Times New Roman" panose="02020603050405020304" pitchFamily="18" charset="0"/>
              </a:rPr>
              <a:t>kimi</a:t>
            </a:r>
            <a:r>
              <a:rPr lang="en-US" sz="2200" cap="none" dirty="0">
                <a:latin typeface="Times New Roman" panose="02020603050405020304" pitchFamily="18" charset="0"/>
                <a:ea typeface="Palatino" pitchFamily="2" charset="77"/>
                <a:cs typeface="Times New Roman" panose="02020603050405020304" pitchFamily="18" charset="0"/>
              </a:rPr>
              <a:t> </a:t>
            </a:r>
            <a:r>
              <a:rPr lang="en-US" sz="2200" cap="none" dirty="0" err="1">
                <a:latin typeface="Times New Roman" panose="02020603050405020304" pitchFamily="18" charset="0"/>
                <a:ea typeface="Palatino" pitchFamily="2" charset="77"/>
                <a:cs typeface="Times New Roman" panose="02020603050405020304" pitchFamily="18" charset="0"/>
              </a:rPr>
              <a:t>müəyyən</a:t>
            </a:r>
            <a:r>
              <a:rPr lang="en-US" sz="2200" cap="none" dirty="0">
                <a:latin typeface="Times New Roman" panose="02020603050405020304" pitchFamily="18" charset="0"/>
                <a:ea typeface="Palatino" pitchFamily="2" charset="77"/>
                <a:cs typeface="Times New Roman" panose="02020603050405020304" pitchFamily="18" charset="0"/>
              </a:rPr>
              <a:t> </a:t>
            </a:r>
            <a:r>
              <a:rPr lang="en-US" sz="2200" cap="none" dirty="0" err="1">
                <a:latin typeface="Times New Roman" panose="02020603050405020304" pitchFamily="18" charset="0"/>
                <a:ea typeface="Palatino" pitchFamily="2" charset="77"/>
                <a:cs typeface="Times New Roman" panose="02020603050405020304" pitchFamily="18" charset="0"/>
              </a:rPr>
              <a:t>edilir</a:t>
            </a:r>
            <a:r>
              <a:rPr lang="en-US" sz="2200" cap="none" dirty="0">
                <a:latin typeface="Times New Roman" panose="02020603050405020304" pitchFamily="18" charset="0"/>
                <a:ea typeface="Palatino" pitchFamily="2" charset="77"/>
                <a:cs typeface="Times New Roman" panose="02020603050405020304" pitchFamily="18" charset="0"/>
              </a:rPr>
              <a:t> </a:t>
            </a:r>
            <a:r>
              <a:rPr lang="en-US" sz="2200" cap="none" dirty="0" err="1">
                <a:latin typeface="Times New Roman" panose="02020603050405020304" pitchFamily="18" charset="0"/>
                <a:ea typeface="Palatino" pitchFamily="2" charset="77"/>
                <a:cs typeface="Times New Roman" panose="02020603050405020304" pitchFamily="18" charset="0"/>
              </a:rPr>
              <a:t>və</a:t>
            </a:r>
            <a:r>
              <a:rPr lang="en-US" sz="2200" cap="none" dirty="0">
                <a:latin typeface="Times New Roman" panose="02020603050405020304" pitchFamily="18" charset="0"/>
                <a:ea typeface="Palatino" pitchFamily="2" charset="77"/>
                <a:cs typeface="Times New Roman" panose="02020603050405020304" pitchFamily="18" charset="0"/>
              </a:rPr>
              <a:t> </a:t>
            </a:r>
            <a:r>
              <a:rPr lang="en-US" sz="2200" cap="none" dirty="0" err="1">
                <a:latin typeface="Times New Roman" panose="02020603050405020304" pitchFamily="18" charset="0"/>
                <a:ea typeface="Palatino" pitchFamily="2" charset="77"/>
                <a:cs typeface="Times New Roman" panose="02020603050405020304" pitchFamily="18" charset="0"/>
              </a:rPr>
              <a:t>kliniki</a:t>
            </a:r>
            <a:r>
              <a:rPr lang="en-US" sz="2200" cap="none" dirty="0">
                <a:latin typeface="Times New Roman" panose="02020603050405020304" pitchFamily="18" charset="0"/>
                <a:ea typeface="Palatino" pitchFamily="2" charset="77"/>
                <a:cs typeface="Times New Roman" panose="02020603050405020304" pitchFamily="18" charset="0"/>
              </a:rPr>
              <a:t> </a:t>
            </a:r>
            <a:r>
              <a:rPr lang="en-US" sz="2200" cap="none" dirty="0" err="1">
                <a:latin typeface="Times New Roman" panose="02020603050405020304" pitchFamily="18" charset="0"/>
                <a:ea typeface="Palatino" pitchFamily="2" charset="77"/>
                <a:cs typeface="Times New Roman" panose="02020603050405020304" pitchFamily="18" charset="0"/>
              </a:rPr>
              <a:t>olaraq</a:t>
            </a:r>
            <a:r>
              <a:rPr lang="en-US" sz="2200" cap="none" dirty="0">
                <a:latin typeface="Times New Roman" panose="02020603050405020304" pitchFamily="18" charset="0"/>
                <a:ea typeface="Palatino" pitchFamily="2" charset="77"/>
                <a:cs typeface="Times New Roman" panose="02020603050405020304" pitchFamily="18" charset="0"/>
              </a:rPr>
              <a:t> </a:t>
            </a:r>
            <a:r>
              <a:rPr lang="en-US" sz="2200" cap="none" dirty="0" err="1">
                <a:latin typeface="Times New Roman" panose="02020603050405020304" pitchFamily="18" charset="0"/>
                <a:ea typeface="Palatino" pitchFamily="2" charset="77"/>
                <a:cs typeface="Times New Roman" panose="02020603050405020304" pitchFamily="18" charset="0"/>
              </a:rPr>
              <a:t>geri</a:t>
            </a:r>
            <a:r>
              <a:rPr lang="en-US" sz="2200" cap="none" dirty="0">
                <a:latin typeface="Times New Roman" panose="02020603050405020304" pitchFamily="18" charset="0"/>
                <a:ea typeface="Palatino" pitchFamily="2" charset="77"/>
                <a:cs typeface="Times New Roman" panose="02020603050405020304" pitchFamily="18" charset="0"/>
              </a:rPr>
              <a:t> </a:t>
            </a:r>
            <a:r>
              <a:rPr lang="en-US" sz="2200" cap="none" dirty="0" err="1">
                <a:latin typeface="Times New Roman" panose="02020603050405020304" pitchFamily="18" charset="0"/>
                <a:ea typeface="Palatino" pitchFamily="2" charset="77"/>
                <a:cs typeface="Times New Roman" panose="02020603050405020304" pitchFamily="18" charset="0"/>
              </a:rPr>
              <a:t>dönən</a:t>
            </a:r>
            <a:r>
              <a:rPr lang="en-US" sz="2200" cap="none" dirty="0">
                <a:latin typeface="Times New Roman" panose="02020603050405020304" pitchFamily="18" charset="0"/>
                <a:ea typeface="Palatino" pitchFamily="2" charset="77"/>
                <a:cs typeface="Times New Roman" panose="02020603050405020304" pitchFamily="18" charset="0"/>
              </a:rPr>
              <a:t> </a:t>
            </a:r>
            <a:r>
              <a:rPr lang="en-US" sz="2200" cap="none" dirty="0" err="1">
                <a:latin typeface="Times New Roman" panose="02020603050405020304" pitchFamily="18" charset="0"/>
                <a:ea typeface="Palatino" pitchFamily="2" charset="77"/>
                <a:cs typeface="Times New Roman" panose="02020603050405020304" pitchFamily="18" charset="0"/>
              </a:rPr>
              <a:t>miokard</a:t>
            </a:r>
            <a:r>
              <a:rPr lang="en-US" sz="2200" cap="none" dirty="0">
                <a:latin typeface="Times New Roman" panose="02020603050405020304" pitchFamily="18" charset="0"/>
                <a:ea typeface="Palatino" pitchFamily="2" charset="77"/>
                <a:cs typeface="Times New Roman" panose="02020603050405020304" pitchFamily="18" charset="0"/>
              </a:rPr>
              <a:t> </a:t>
            </a:r>
            <a:r>
              <a:rPr lang="en-US" sz="2200" cap="none" dirty="0" err="1">
                <a:latin typeface="Times New Roman" panose="02020603050405020304" pitchFamily="18" charset="0"/>
                <a:ea typeface="Palatino" pitchFamily="2" charset="77"/>
                <a:cs typeface="Times New Roman" panose="02020603050405020304" pitchFamily="18" charset="0"/>
              </a:rPr>
              <a:t>işemiyasının</a:t>
            </a:r>
            <a:r>
              <a:rPr lang="en-US" sz="2200" cap="none" dirty="0">
                <a:latin typeface="Times New Roman" panose="02020603050405020304" pitchFamily="18" charset="0"/>
                <a:ea typeface="Palatino" pitchFamily="2" charset="77"/>
                <a:cs typeface="Times New Roman" panose="02020603050405020304" pitchFamily="18" charset="0"/>
              </a:rPr>
              <a:t> </a:t>
            </a:r>
            <a:r>
              <a:rPr lang="en-US" sz="2200" cap="none" dirty="0" err="1">
                <a:latin typeface="Times New Roman" panose="02020603050405020304" pitchFamily="18" charset="0"/>
                <a:ea typeface="Palatino" pitchFamily="2" charset="77"/>
                <a:cs typeface="Times New Roman" panose="02020603050405020304" pitchFamily="18" charset="0"/>
              </a:rPr>
              <a:t>simptomların</a:t>
            </a:r>
            <a:r>
              <a:rPr lang="en-US" sz="2200" cap="none" dirty="0">
                <a:latin typeface="Times New Roman" panose="02020603050405020304" pitchFamily="18" charset="0"/>
                <a:ea typeface="Palatino" pitchFamily="2" charset="77"/>
                <a:cs typeface="Times New Roman" panose="02020603050405020304" pitchFamily="18" charset="0"/>
              </a:rPr>
              <a:t> </a:t>
            </a:r>
            <a:r>
              <a:rPr lang="en-US" sz="2200" cap="none" dirty="0" err="1">
                <a:latin typeface="Times New Roman" panose="02020603050405020304" pitchFamily="18" charset="0"/>
                <a:ea typeface="Palatino" pitchFamily="2" charset="77"/>
                <a:cs typeface="Times New Roman" panose="02020603050405020304" pitchFamily="18" charset="0"/>
              </a:rPr>
              <a:t>səbəbi</a:t>
            </a:r>
            <a:r>
              <a:rPr lang="en-US" sz="2200" cap="none" dirty="0">
                <a:latin typeface="Times New Roman" panose="02020603050405020304" pitchFamily="18" charset="0"/>
                <a:ea typeface="Palatino" pitchFamily="2" charset="77"/>
                <a:cs typeface="Times New Roman" panose="02020603050405020304" pitchFamily="18" charset="0"/>
              </a:rPr>
              <a:t> </a:t>
            </a:r>
            <a:r>
              <a:rPr lang="en-US" sz="2200" cap="none" dirty="0" err="1">
                <a:latin typeface="Times New Roman" panose="02020603050405020304" pitchFamily="18" charset="0"/>
                <a:ea typeface="Palatino" pitchFamily="2" charset="77"/>
                <a:cs typeface="Times New Roman" panose="02020603050405020304" pitchFamily="18" charset="0"/>
              </a:rPr>
              <a:t>olduğu</a:t>
            </a:r>
            <a:r>
              <a:rPr lang="en-US" sz="2200" cap="none" dirty="0">
                <a:latin typeface="Times New Roman" panose="02020603050405020304" pitchFamily="18" charset="0"/>
                <a:ea typeface="Palatino" pitchFamily="2" charset="77"/>
                <a:cs typeface="Times New Roman" panose="02020603050405020304" pitchFamily="18" charset="0"/>
              </a:rPr>
              <a:t> </a:t>
            </a:r>
            <a:r>
              <a:rPr lang="en-US" sz="2200" cap="none" dirty="0" err="1">
                <a:latin typeface="Times New Roman" panose="02020603050405020304" pitchFamily="18" charset="0"/>
                <a:ea typeface="Palatino" pitchFamily="2" charset="77"/>
                <a:cs typeface="Times New Roman" panose="02020603050405020304" pitchFamily="18" charset="0"/>
              </a:rPr>
              <a:t>müəyyən</a:t>
            </a:r>
            <a:r>
              <a:rPr lang="en-US" sz="2200" cap="none" dirty="0">
                <a:latin typeface="Times New Roman" panose="02020603050405020304" pitchFamily="18" charset="0"/>
                <a:ea typeface="Palatino" pitchFamily="2" charset="77"/>
                <a:cs typeface="Times New Roman" panose="02020603050405020304" pitchFamily="18" charset="0"/>
              </a:rPr>
              <a:t> </a:t>
            </a:r>
            <a:r>
              <a:rPr lang="en-US" sz="2200" cap="none" dirty="0" err="1">
                <a:latin typeface="Times New Roman" panose="02020603050405020304" pitchFamily="18" charset="0"/>
                <a:ea typeface="Palatino" pitchFamily="2" charset="77"/>
                <a:cs typeface="Times New Roman" panose="02020603050405020304" pitchFamily="18" charset="0"/>
              </a:rPr>
              <a:t>edilmişdir</a:t>
            </a:r>
            <a:r>
              <a:rPr lang="en-US" sz="2200" cap="none" dirty="0" smtClean="0">
                <a:latin typeface="Times New Roman" panose="02020603050405020304" pitchFamily="18" charset="0"/>
                <a:ea typeface="Palatino" pitchFamily="2" charset="77"/>
                <a:cs typeface="Times New Roman" panose="02020603050405020304" pitchFamily="18" charset="0"/>
              </a:rPr>
              <a:t>.</a:t>
            </a:r>
            <a:endParaRPr lang="az-Latn-AZ" sz="2200" cap="none" dirty="0" smtClean="0">
              <a:latin typeface="Times New Roman" panose="02020603050405020304" pitchFamily="18" charset="0"/>
              <a:ea typeface="Palatino" pitchFamily="2" charset="77"/>
              <a:cs typeface="Times New Roman" panose="02020603050405020304" pitchFamily="18" charset="0"/>
            </a:endParaRPr>
          </a:p>
          <a:p>
            <a:pPr marL="0" indent="0">
              <a:buNone/>
            </a:pPr>
            <a:endParaRPr lang="x-none" sz="2200" cap="none" dirty="0">
              <a:latin typeface="Times New Roman" panose="02020603050405020304" pitchFamily="18" charset="0"/>
              <a:ea typeface="Palatino" pitchFamily="2" charset="77"/>
              <a:cs typeface="Times New Roman" panose="02020603050405020304" pitchFamily="18" charset="0"/>
            </a:endParaRPr>
          </a:p>
          <a:p>
            <a:pPr marL="0" indent="0">
              <a:buNone/>
            </a:pPr>
            <a:endParaRPr lang="x-none" sz="2400" cap="none" dirty="0">
              <a:latin typeface="Times New Roman" panose="02020603050405020304" pitchFamily="18" charset="0"/>
              <a:cs typeface="Times New Roman" panose="02020603050405020304" pitchFamily="18" charset="0"/>
            </a:endParaRPr>
          </a:p>
        </p:txBody>
      </p:sp>
      <p:pic>
        <p:nvPicPr>
          <p:cNvPr id="4"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1241" y="257390"/>
            <a:ext cx="1368152" cy="722251"/>
          </a:xfrm>
          <a:prstGeom prst="rect">
            <a:avLst/>
          </a:prstGeom>
          <a:ln>
            <a:noFill/>
          </a:ln>
          <a:effectLst>
            <a:outerShdw blurRad="292100" dist="139700" dir="2700000" algn="tl" rotWithShape="0">
              <a:srgbClr val="333333">
                <a:alpha val="65000"/>
              </a:srgbClr>
            </a:outerShdw>
          </a:effectLst>
        </p:spPr>
      </p:pic>
      <p:pic>
        <p:nvPicPr>
          <p:cNvPr id="5" name="Picture 2">
            <a:extLst>
              <a:ext uri="{FF2B5EF4-FFF2-40B4-BE49-F238E27FC236}">
                <a16:creationId xmlns:a16="http://schemas.microsoft.com/office/drawing/2014/main" xmlns="" id="{79160C60-0CFC-485D-81E2-BE459ABCE0A7}"/>
              </a:ext>
            </a:extLst>
          </p:cNvPr>
          <p:cNvPicPr/>
          <p:nvPr/>
        </p:nvPicPr>
        <p:blipFill>
          <a:blip r:embed="rId4"/>
          <a:stretch/>
        </p:blipFill>
        <p:spPr>
          <a:xfrm>
            <a:off x="0" y="50762"/>
            <a:ext cx="4145918" cy="2316331"/>
          </a:xfrm>
          <a:prstGeom prst="rect">
            <a:avLst/>
          </a:prstGeom>
          <a:ln>
            <a:noFill/>
          </a:ln>
        </p:spPr>
      </p:pic>
      <p:sp>
        <p:nvSpPr>
          <p:cNvPr id="7" name="Прямоугольник 6"/>
          <p:cNvSpPr/>
          <p:nvPr/>
        </p:nvSpPr>
        <p:spPr>
          <a:xfrm>
            <a:off x="4844905" y="5893872"/>
            <a:ext cx="3600345" cy="369332"/>
          </a:xfrm>
          <a:prstGeom prst="rect">
            <a:avLst/>
          </a:prstGeom>
        </p:spPr>
        <p:txBody>
          <a:bodyPr wrap="none">
            <a:spAutoFit/>
          </a:bodyPr>
          <a:lstStyle/>
          <a:p>
            <a:r>
              <a:rPr lang="az-Latn-AZ" b="1" dirty="0" smtClean="0">
                <a:solidFill>
                  <a:prstClr val="black"/>
                </a:solidFill>
                <a:latin typeface="Times New Roman" panose="02020603050405020304" pitchFamily="18" charset="0"/>
                <a:cs typeface="Times New Roman" panose="02020603050405020304" pitchFamily="18" charset="0"/>
              </a:rPr>
              <a:t>oturu</a:t>
            </a:r>
            <a:r>
              <a:rPr lang="en-US" b="1" dirty="0" smtClean="0">
                <a:solidFill>
                  <a:prstClr val="black"/>
                </a:solidFill>
                <a:latin typeface="Times New Roman" panose="02020603050405020304" pitchFamily="18" charset="0"/>
                <a:cs typeface="Times New Roman" panose="02020603050405020304" pitchFamily="18" charset="0"/>
              </a:rPr>
              <a:t>m </a:t>
            </a:r>
            <a:r>
              <a:rPr lang="en-US" b="1" dirty="0" err="1" smtClean="0">
                <a:solidFill>
                  <a:prstClr val="black"/>
                </a:solidFill>
                <a:latin typeface="Times New Roman" panose="02020603050405020304" pitchFamily="18" charset="0"/>
                <a:cs typeface="Times New Roman" panose="02020603050405020304" pitchFamily="18" charset="0"/>
              </a:rPr>
              <a:t>Koronar</a:t>
            </a:r>
            <a:r>
              <a:rPr lang="az-Latn-AZ" b="1" dirty="0" smtClean="0">
                <a:solidFill>
                  <a:prstClr val="black"/>
                </a:solidFill>
                <a:latin typeface="Times New Roman" panose="02020603050405020304" pitchFamily="18" charset="0"/>
                <a:cs typeface="Times New Roman" panose="02020603050405020304" pitchFamily="18" charset="0"/>
              </a:rPr>
              <a:t> arteriya xəstəliyi</a:t>
            </a:r>
            <a:r>
              <a:rPr lang="en-US" b="1" dirty="0" smtClean="0">
                <a:solidFill>
                  <a:prstClr val="black"/>
                </a:solidFill>
                <a:latin typeface="Times New Roman" panose="02020603050405020304" pitchFamily="18" charset="0"/>
                <a:cs typeface="Times New Roman" panose="02020603050405020304" pitchFamily="18" charset="0"/>
              </a:rPr>
              <a:t> </a:t>
            </a:r>
            <a:endParaRPr lang="ru-RU" dirty="0"/>
          </a:p>
        </p:txBody>
      </p:sp>
    </p:spTree>
    <p:extLst>
      <p:ext uri="{BB962C8B-B14F-4D97-AF65-F5344CB8AC3E}">
        <p14:creationId xmlns:p14="http://schemas.microsoft.com/office/powerpoint/2010/main" val="7078121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E1550E-9701-8297-3D0C-2544A664880D}"/>
              </a:ext>
            </a:extLst>
          </p:cNvPr>
          <p:cNvSpPr>
            <a:spLocks noGrp="1"/>
          </p:cNvSpPr>
          <p:nvPr>
            <p:ph type="title"/>
          </p:nvPr>
        </p:nvSpPr>
        <p:spPr>
          <a:xfrm>
            <a:off x="838200" y="439387"/>
            <a:ext cx="10515600" cy="1713878"/>
          </a:xfrm>
        </p:spPr>
        <p:txBody>
          <a:bodyPr>
            <a:noAutofit/>
          </a:bodyPr>
          <a:lstStyle/>
          <a:p>
            <a:r>
              <a:rPr lang="en-US" sz="3200" cap="none" dirty="0">
                <a:solidFill>
                  <a:schemeClr val="accent4">
                    <a:lumMod val="50000"/>
                  </a:schemeClr>
                </a:solidFill>
                <a:latin typeface="Times New Roman" panose="02020603050405020304" pitchFamily="18" charset="0"/>
                <a:cs typeface="Times New Roman" panose="02020603050405020304" pitchFamily="18" charset="0"/>
              </a:rPr>
              <a:t>Bu </a:t>
            </a:r>
            <a:r>
              <a:rPr lang="en-US" sz="3200" cap="none" dirty="0" err="1">
                <a:solidFill>
                  <a:schemeClr val="accent4">
                    <a:lumMod val="50000"/>
                  </a:schemeClr>
                </a:solidFill>
                <a:latin typeface="Times New Roman" panose="02020603050405020304" pitchFamily="18" charset="0"/>
                <a:cs typeface="Times New Roman" panose="02020603050405020304" pitchFamily="18" charset="0"/>
              </a:rPr>
              <a:t>cihazı</a:t>
            </a:r>
            <a:r>
              <a:rPr lang="en-US" sz="3200" cap="none" dirty="0">
                <a:solidFill>
                  <a:schemeClr val="accent4">
                    <a:lumMod val="50000"/>
                  </a:schemeClr>
                </a:solidFill>
                <a:latin typeface="Times New Roman" panose="02020603050405020304" pitchFamily="18" charset="0"/>
                <a:cs typeface="Times New Roman" panose="02020603050405020304" pitchFamily="18" charset="0"/>
              </a:rPr>
              <a:t> </a:t>
            </a:r>
            <a:r>
              <a:rPr lang="en-US" sz="3200" cap="none" dirty="0" err="1">
                <a:solidFill>
                  <a:schemeClr val="accent4">
                    <a:lumMod val="50000"/>
                  </a:schemeClr>
                </a:solidFill>
                <a:latin typeface="Times New Roman" panose="02020603050405020304" pitchFamily="18" charset="0"/>
                <a:cs typeface="Times New Roman" panose="02020603050405020304" pitchFamily="18" charset="0"/>
              </a:rPr>
              <a:t>qiymətləndirən</a:t>
            </a:r>
            <a:r>
              <a:rPr lang="en-US" sz="3200" cap="none" dirty="0">
                <a:solidFill>
                  <a:schemeClr val="accent4">
                    <a:lumMod val="50000"/>
                  </a:schemeClr>
                </a:solidFill>
                <a:latin typeface="Times New Roman" panose="02020603050405020304" pitchFamily="18" charset="0"/>
                <a:cs typeface="Times New Roman" panose="02020603050405020304" pitchFamily="18" charset="0"/>
              </a:rPr>
              <a:t> </a:t>
            </a:r>
            <a:r>
              <a:rPr lang="en-US" sz="3200" cap="none" dirty="0" err="1">
                <a:solidFill>
                  <a:schemeClr val="accent4">
                    <a:lumMod val="50000"/>
                  </a:schemeClr>
                </a:solidFill>
                <a:latin typeface="Times New Roman" panose="02020603050405020304" pitchFamily="18" charset="0"/>
                <a:cs typeface="Times New Roman" panose="02020603050405020304" pitchFamily="18" charset="0"/>
              </a:rPr>
              <a:t>randomizə</a:t>
            </a:r>
            <a:r>
              <a:rPr lang="en-US" sz="3200" cap="none" dirty="0">
                <a:solidFill>
                  <a:schemeClr val="accent4">
                    <a:lumMod val="50000"/>
                  </a:schemeClr>
                </a:solidFill>
                <a:latin typeface="Times New Roman" panose="02020603050405020304" pitchFamily="18" charset="0"/>
                <a:cs typeface="Times New Roman" panose="02020603050405020304" pitchFamily="18" charset="0"/>
              </a:rPr>
              <a:t> </a:t>
            </a:r>
            <a:r>
              <a:rPr lang="en-US" sz="3200" cap="none" dirty="0" err="1">
                <a:solidFill>
                  <a:schemeClr val="accent4">
                    <a:lumMod val="50000"/>
                  </a:schemeClr>
                </a:solidFill>
                <a:latin typeface="Times New Roman" panose="02020603050405020304" pitchFamily="18" charset="0"/>
                <a:cs typeface="Times New Roman" panose="02020603050405020304" pitchFamily="18" charset="0"/>
              </a:rPr>
              <a:t>edilmiş</a:t>
            </a:r>
            <a:r>
              <a:rPr lang="en-US" sz="3200" cap="none" dirty="0">
                <a:solidFill>
                  <a:schemeClr val="accent4">
                    <a:lumMod val="50000"/>
                  </a:schemeClr>
                </a:solidFill>
                <a:latin typeface="Times New Roman" panose="02020603050405020304" pitchFamily="18" charset="0"/>
                <a:cs typeface="Times New Roman" panose="02020603050405020304" pitchFamily="18" charset="0"/>
              </a:rPr>
              <a:t> </a:t>
            </a:r>
            <a:br>
              <a:rPr lang="en-US" sz="3200" cap="none" dirty="0">
                <a:solidFill>
                  <a:schemeClr val="accent4">
                    <a:lumMod val="50000"/>
                  </a:schemeClr>
                </a:solidFill>
                <a:latin typeface="Times New Roman" panose="02020603050405020304" pitchFamily="18" charset="0"/>
                <a:cs typeface="Times New Roman" panose="02020603050405020304" pitchFamily="18" charset="0"/>
              </a:rPr>
            </a:br>
            <a:r>
              <a:rPr lang="en-US" sz="3200" b="0" i="0" u="none" strike="noStrike" cap="none" dirty="0">
                <a:solidFill>
                  <a:schemeClr val="accent4">
                    <a:lumMod val="50000"/>
                  </a:schemeClr>
                </a:solidFill>
                <a:effectLst/>
                <a:latin typeface="Times New Roman" panose="02020603050405020304" pitchFamily="18" charset="0"/>
                <a:cs typeface="Times New Roman" panose="02020603050405020304" pitchFamily="18" charset="0"/>
              </a:rPr>
              <a:t>Coronary Sinus Reducer For Treatment Of Refractory Angina </a:t>
            </a:r>
            <a:r>
              <a:rPr lang="en-US" sz="3200" b="0" i="0" u="none" strike="noStrike" cap="none" dirty="0" err="1">
                <a:solidFill>
                  <a:schemeClr val="accent4">
                    <a:lumMod val="50000"/>
                  </a:schemeClr>
                </a:solidFill>
                <a:effectLst/>
                <a:latin typeface="Times New Roman" panose="02020603050405020304" pitchFamily="18" charset="0"/>
                <a:cs typeface="Times New Roman" panose="02020603050405020304" pitchFamily="18" charset="0"/>
              </a:rPr>
              <a:t>Cosira</a:t>
            </a:r>
            <a:r>
              <a:rPr lang="en-US" sz="3200" b="0" i="0" u="none" strike="noStrike" cap="none" dirty="0">
                <a:solidFill>
                  <a:schemeClr val="accent4">
                    <a:lumMod val="50000"/>
                  </a:schemeClr>
                </a:solidFill>
                <a:effectLst/>
                <a:latin typeface="Times New Roman" panose="02020603050405020304" pitchFamily="18" charset="0"/>
                <a:cs typeface="Times New Roman" panose="02020603050405020304" pitchFamily="18" charset="0"/>
              </a:rPr>
              <a:t> – </a:t>
            </a:r>
            <a:r>
              <a:rPr lang="en-US" sz="3200" b="0" i="0" u="none" strike="noStrike" cap="none" dirty="0" err="1">
                <a:solidFill>
                  <a:schemeClr val="accent4">
                    <a:lumMod val="50000"/>
                  </a:schemeClr>
                </a:solidFill>
                <a:effectLst/>
                <a:latin typeface="Times New Roman" panose="02020603050405020304" pitchFamily="18" charset="0"/>
                <a:cs typeface="Times New Roman" panose="02020603050405020304" pitchFamily="18" charset="0"/>
              </a:rPr>
              <a:t>tətqiqatı</a:t>
            </a:r>
            <a:r>
              <a:rPr lang="en-US" sz="3200" b="0" i="0" u="none" strike="noStrike" dirty="0">
                <a:solidFill>
                  <a:schemeClr val="accent4">
                    <a:lumMod val="50000"/>
                  </a:schemeClr>
                </a:solidFill>
                <a:effectLst/>
                <a:latin typeface="Times New Roman" panose="02020603050405020304" pitchFamily="18" charset="0"/>
                <a:cs typeface="Times New Roman" panose="02020603050405020304" pitchFamily="18" charset="0"/>
              </a:rPr>
              <a:t/>
            </a:r>
            <a:br>
              <a:rPr lang="en-US" sz="3200" b="0" i="0" u="none" strike="noStrike" dirty="0">
                <a:solidFill>
                  <a:schemeClr val="accent4">
                    <a:lumMod val="50000"/>
                  </a:schemeClr>
                </a:solidFill>
                <a:effectLst/>
                <a:latin typeface="Times New Roman" panose="02020603050405020304" pitchFamily="18" charset="0"/>
                <a:cs typeface="Times New Roman" panose="02020603050405020304" pitchFamily="18" charset="0"/>
              </a:rPr>
            </a:br>
            <a:endParaRPr lang="x-none" sz="3200"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5F9F9EF0-D3DA-972E-88B1-ADFCC99CAC71}"/>
              </a:ext>
            </a:extLst>
          </p:cNvPr>
          <p:cNvSpPr>
            <a:spLocks noGrp="1"/>
          </p:cNvSpPr>
          <p:nvPr>
            <p:ph idx="1"/>
          </p:nvPr>
        </p:nvSpPr>
        <p:spPr/>
        <p:txBody>
          <a:bodyPr>
            <a:normAutofit lnSpcReduction="10000"/>
          </a:bodyPr>
          <a:lstStyle/>
          <a:p>
            <a:pPr marL="0" indent="0">
              <a:buNone/>
            </a:pPr>
            <a:r>
              <a:rPr lang="en-US" b="0" i="0" u="none" strike="noStrike" dirty="0">
                <a:solidFill>
                  <a:srgbClr val="212121"/>
                </a:solidFill>
                <a:effectLst/>
                <a:latin typeface="Cambria" panose="02040503050406030204" pitchFamily="18" charset="0"/>
              </a:rPr>
              <a:t>         </a:t>
            </a:r>
          </a:p>
          <a:p>
            <a:r>
              <a:rPr lang="en-US" sz="2400" cap="none" dirty="0" err="1">
                <a:latin typeface="Times New Roman" panose="02020603050405020304" pitchFamily="18" charset="0"/>
                <a:cs typeface="Times New Roman" panose="02020603050405020304" pitchFamily="18" charset="0"/>
              </a:rPr>
              <a:t>Müalicə</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qrupunda</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xəstələrin</a:t>
            </a:r>
            <a:r>
              <a:rPr lang="en-US" sz="2400" cap="none" dirty="0">
                <a:latin typeface="Times New Roman" panose="02020603050405020304" pitchFamily="18" charset="0"/>
                <a:cs typeface="Times New Roman" panose="02020603050405020304" pitchFamily="18" charset="0"/>
              </a:rPr>
              <a:t> 35%-</a:t>
            </a:r>
            <a:r>
              <a:rPr lang="en-US" sz="2400" cap="none" dirty="0" err="1">
                <a:latin typeface="Times New Roman" panose="02020603050405020304" pitchFamily="18" charset="0"/>
                <a:cs typeface="Times New Roman" panose="02020603050405020304" pitchFamily="18" charset="0"/>
              </a:rPr>
              <a:t>də</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nəzarət</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qrupundakı</a:t>
            </a:r>
            <a:r>
              <a:rPr lang="en-US" sz="2400" cap="none" dirty="0">
                <a:latin typeface="Times New Roman" panose="02020603050405020304" pitchFamily="18" charset="0"/>
                <a:cs typeface="Times New Roman" panose="02020603050405020304" pitchFamily="18" charset="0"/>
              </a:rPr>
              <a:t> 15%-</a:t>
            </a:r>
            <a:r>
              <a:rPr lang="en-US" sz="2400" cap="none" dirty="0" err="1">
                <a:latin typeface="Times New Roman" panose="02020603050405020304" pitchFamily="18" charset="0"/>
                <a:cs typeface="Times New Roman" panose="02020603050405020304" pitchFamily="18" charset="0"/>
              </a:rPr>
              <a:t>lə</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müqayisədə</a:t>
            </a:r>
            <a:r>
              <a:rPr lang="en-US" sz="2400" cap="none" dirty="0">
                <a:latin typeface="Times New Roman" panose="02020603050405020304" pitchFamily="18" charset="0"/>
                <a:cs typeface="Times New Roman" panose="02020603050405020304" pitchFamily="18" charset="0"/>
              </a:rPr>
              <a:t> ≥2 CCS </a:t>
            </a:r>
            <a:r>
              <a:rPr lang="en-US" sz="2400" cap="none" dirty="0" err="1">
                <a:latin typeface="Times New Roman" panose="02020603050405020304" pitchFamily="18" charset="0"/>
                <a:cs typeface="Times New Roman" panose="02020603050405020304" pitchFamily="18" charset="0"/>
              </a:rPr>
              <a:t>sinifində</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azalma</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müşahidə</a:t>
            </a:r>
            <a:r>
              <a:rPr lang="en-US" sz="2400" cap="none" dirty="0">
                <a:latin typeface="Times New Roman" panose="02020603050405020304" pitchFamily="18" charset="0"/>
                <a:cs typeface="Times New Roman" panose="02020603050405020304" pitchFamily="18" charset="0"/>
              </a:rPr>
              <a:t> edilmişdir (p=0,020).</a:t>
            </a:r>
          </a:p>
          <a:p>
            <a:r>
              <a:rPr lang="en-US" sz="2400" cap="none" dirty="0">
                <a:latin typeface="Times New Roman" panose="02020603050405020304" pitchFamily="18" charset="0"/>
                <a:cs typeface="Times New Roman" panose="02020603050405020304" pitchFamily="18" charset="0"/>
              </a:rPr>
              <a:t>Seattle angina </a:t>
            </a:r>
            <a:r>
              <a:rPr lang="en-US" sz="2400" cap="none" dirty="0" err="1">
                <a:latin typeface="Times New Roman" panose="02020603050405020304" pitchFamily="18" charset="0"/>
                <a:cs typeface="Times New Roman" panose="02020603050405020304" pitchFamily="18" charset="0"/>
              </a:rPr>
              <a:t>sorğu</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ilə</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ölçülən</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həyat</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keyfiyyəti</a:t>
            </a:r>
            <a:r>
              <a:rPr lang="en-US" sz="2400" cap="none" dirty="0">
                <a:latin typeface="Times New Roman" panose="02020603050405020304" pitchFamily="18" charset="0"/>
                <a:cs typeface="Times New Roman" panose="02020603050405020304" pitchFamily="18" charset="0"/>
              </a:rPr>
              <a:t> 7,6 </a:t>
            </a:r>
            <a:r>
              <a:rPr lang="en-US" sz="2400" cap="none" dirty="0" err="1">
                <a:latin typeface="Times New Roman" panose="02020603050405020304" pitchFamily="18" charset="0"/>
                <a:cs typeface="Times New Roman" panose="02020603050405020304" pitchFamily="18" charset="0"/>
              </a:rPr>
              <a:t>bal</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ilə</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müqayisədə</a:t>
            </a:r>
            <a:r>
              <a:rPr lang="en-US" sz="2400" cap="none" dirty="0">
                <a:latin typeface="Times New Roman" panose="02020603050405020304" pitchFamily="18" charset="0"/>
                <a:cs typeface="Times New Roman" panose="02020603050405020304" pitchFamily="18" charset="0"/>
              </a:rPr>
              <a:t> 17,6 (</a:t>
            </a:r>
            <a:r>
              <a:rPr lang="en-US" sz="2400" cap="none" dirty="0" err="1">
                <a:latin typeface="Times New Roman" panose="02020603050405020304" pitchFamily="18" charset="0"/>
                <a:cs typeface="Times New Roman" panose="02020603050405020304" pitchFamily="18" charset="0"/>
              </a:rPr>
              <a:t>müalicə</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yaxşılaşmışdır</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nəzarət</a:t>
            </a:r>
            <a:r>
              <a:rPr lang="en-US" sz="2400" cap="none" dirty="0">
                <a:latin typeface="Times New Roman" panose="02020603050405020304" pitchFamily="18" charset="0"/>
                <a:cs typeface="Times New Roman" panose="02020603050405020304" pitchFamily="18" charset="0"/>
              </a:rPr>
              <a:t>; p=0,030).</a:t>
            </a:r>
          </a:p>
          <a:p>
            <a:r>
              <a:rPr lang="en-US" sz="2400" cap="none" dirty="0">
                <a:latin typeface="Times New Roman" panose="02020603050405020304" pitchFamily="18" charset="0"/>
                <a:cs typeface="Times New Roman" panose="02020603050405020304" pitchFamily="18" charset="0"/>
              </a:rPr>
              <a:t>Lakin o, </a:t>
            </a:r>
            <a:r>
              <a:rPr lang="en-US" sz="2400" cap="none" dirty="0" err="1">
                <a:latin typeface="Times New Roman" panose="02020603050405020304" pitchFamily="18" charset="0"/>
                <a:cs typeface="Times New Roman" panose="02020603050405020304" pitchFamily="18" charset="0"/>
              </a:rPr>
              <a:t>yalnız</a:t>
            </a:r>
            <a:r>
              <a:rPr lang="en-US" sz="2400" cap="none" dirty="0">
                <a:latin typeface="Times New Roman" panose="02020603050405020304" pitchFamily="18" charset="0"/>
                <a:cs typeface="Times New Roman" panose="02020603050405020304" pitchFamily="18" charset="0"/>
              </a:rPr>
              <a:t> sol </a:t>
            </a:r>
            <a:r>
              <a:rPr lang="en-US" sz="2400" cap="none" dirty="0" err="1">
                <a:latin typeface="Times New Roman" panose="02020603050405020304" pitchFamily="18" charset="0"/>
                <a:cs typeface="Times New Roman" panose="02020603050405020304" pitchFamily="18" charset="0"/>
              </a:rPr>
              <a:t>tərəfli</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koronar</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işemiyası</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olan</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xəstələr</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üçün</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uyğundur</a:t>
            </a:r>
            <a:r>
              <a:rPr lang="en-US" sz="2400" cap="none" dirty="0">
                <a:latin typeface="Times New Roman" panose="02020603050405020304" pitchFamily="18" charset="0"/>
                <a:cs typeface="Times New Roman" panose="02020603050405020304" pitchFamily="18" charset="0"/>
              </a:rPr>
              <a:t>. </a:t>
            </a:r>
            <a:endParaRPr lang="az-Latn-AZ" sz="2400" cap="none" dirty="0" smtClean="0">
              <a:latin typeface="Times New Roman" panose="02020603050405020304" pitchFamily="18" charset="0"/>
              <a:cs typeface="Times New Roman" panose="02020603050405020304" pitchFamily="18" charset="0"/>
            </a:endParaRPr>
          </a:p>
          <a:p>
            <a:pPr marL="0" lvl="0" indent="0">
              <a:spcBef>
                <a:spcPct val="0"/>
              </a:spcBef>
              <a:spcAft>
                <a:spcPts val="600"/>
              </a:spcAft>
              <a:buNone/>
            </a:pPr>
            <a:r>
              <a:rPr lang="en-US" altLang="en-US" sz="1000" i="1" dirty="0" err="1" smtClean="0">
                <a:solidFill>
                  <a:srgbClr val="333333"/>
                </a:solidFill>
              </a:rPr>
              <a:t>Eur</a:t>
            </a:r>
            <a:r>
              <a:rPr lang="en-US" altLang="en-US" sz="1000" i="1" dirty="0" smtClean="0">
                <a:solidFill>
                  <a:srgbClr val="333333"/>
                </a:solidFill>
              </a:rPr>
              <a:t> Heart J</a:t>
            </a:r>
            <a:r>
              <a:rPr lang="en-US" altLang="en-US" sz="1000" dirty="0" smtClean="0">
                <a:solidFill>
                  <a:srgbClr val="333333"/>
                </a:solidFill>
              </a:rPr>
              <a:t>, Volume 42, Issue 3, 14 January 2021, Pages 269–283, </a:t>
            </a:r>
            <a:r>
              <a:rPr lang="en-US" altLang="en-US" sz="1000" dirty="0" smtClean="0">
                <a:solidFill>
                  <a:srgbClr val="333333"/>
                </a:solidFill>
                <a:hlinkClick r:id="rId3"/>
              </a:rPr>
              <a:t>https://doi.org/10.1093/eurheartj/ehaa820</a:t>
            </a:r>
            <a:endParaRPr lang="en-US" altLang="en-US" sz="1000" dirty="0" smtClean="0">
              <a:solidFill>
                <a:srgbClr val="333333"/>
              </a:solidFill>
            </a:endParaRPr>
          </a:p>
          <a:p>
            <a:pPr marL="0" lvl="0" indent="0">
              <a:spcBef>
                <a:spcPct val="0"/>
              </a:spcBef>
              <a:spcAft>
                <a:spcPts val="600"/>
              </a:spcAft>
              <a:buNone/>
            </a:pPr>
            <a:r>
              <a:rPr lang="en-US" altLang="en-US" sz="1000" dirty="0" smtClean="0">
                <a:solidFill>
                  <a:srgbClr val="2A2A2A"/>
                </a:solidFill>
              </a:rPr>
              <a:t>The content of this slide may be subject to copyright: please see the slide notes for details.</a:t>
            </a:r>
            <a:endParaRPr lang="x-none" sz="1000" cap="none" dirty="0">
              <a:latin typeface="Times New Roman" panose="02020603050405020304" pitchFamily="18" charset="0"/>
              <a:cs typeface="Times New Roman" panose="02020603050405020304" pitchFamily="18" charset="0"/>
            </a:endParaRPr>
          </a:p>
        </p:txBody>
      </p:sp>
      <p:pic>
        <p:nvPicPr>
          <p:cNvPr id="4"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51241" y="257390"/>
            <a:ext cx="1368152" cy="7222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03606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400E04-9A5E-F9B0-091C-0BBDC7BB107B}"/>
              </a:ext>
            </a:extLst>
          </p:cNvPr>
          <p:cNvSpPr>
            <a:spLocks noGrp="1"/>
          </p:cNvSpPr>
          <p:nvPr>
            <p:ph type="title"/>
          </p:nvPr>
        </p:nvSpPr>
        <p:spPr/>
        <p:txBody>
          <a:bodyPr/>
          <a:lstStyle/>
          <a:p>
            <a:endParaRPr lang="x-none"/>
          </a:p>
        </p:txBody>
      </p:sp>
      <p:pic>
        <p:nvPicPr>
          <p:cNvPr id="9218" name="Picture 2" descr="Figure 2">
            <a:extLst>
              <a:ext uri="{FF2B5EF4-FFF2-40B4-BE49-F238E27FC236}">
                <a16:creationId xmlns="" xmlns:a16="http://schemas.microsoft.com/office/drawing/2014/main" id="{ED6E5870-8ADE-7A89-5C7D-01EEFB25FA1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6747" y="162232"/>
            <a:ext cx="11430737" cy="60763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igure 2">
            <a:extLst>
              <a:ext uri="{FF2B5EF4-FFF2-40B4-BE49-F238E27FC236}">
                <a16:creationId xmlns="" xmlns:a16="http://schemas.microsoft.com/office/drawing/2014/main" id="{1BF8F75D-A425-99F9-008C-5A81B643E8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747" y="390832"/>
            <a:ext cx="11430737" cy="6076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1501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F939B6-8FFC-7BE7-FDC6-1A8598A5163E}"/>
              </a:ext>
            </a:extLst>
          </p:cNvPr>
          <p:cNvSpPr>
            <a:spLocks noGrp="1"/>
          </p:cNvSpPr>
          <p:nvPr>
            <p:ph type="title"/>
          </p:nvPr>
        </p:nvSpPr>
        <p:spPr/>
        <p:txBody>
          <a:bodyPr>
            <a:normAutofit/>
          </a:bodyPr>
          <a:lstStyle/>
          <a:p>
            <a:r>
              <a:rPr lang="en-US" b="0" i="0" u="none" strike="noStrike" cap="none" dirty="0">
                <a:solidFill>
                  <a:srgbClr val="995733"/>
                </a:solidFill>
                <a:effectLst/>
                <a:latin typeface="Times New Roman" panose="02020603050405020304" pitchFamily="18" charset="0"/>
                <a:cs typeface="Times New Roman" panose="02020603050405020304" pitchFamily="18" charset="0"/>
              </a:rPr>
              <a:t>CELL Therapy- </a:t>
            </a:r>
            <a:r>
              <a:rPr lang="en-US" b="0" i="0" u="none" strike="noStrike" cap="none" dirty="0" err="1">
                <a:solidFill>
                  <a:srgbClr val="995733"/>
                </a:solidFill>
                <a:effectLst/>
                <a:latin typeface="Times New Roman" panose="02020603050405020304" pitchFamily="18" charset="0"/>
                <a:cs typeface="Times New Roman" panose="02020603050405020304" pitchFamily="18" charset="0"/>
              </a:rPr>
              <a:t>Hüceyrə</a:t>
            </a:r>
            <a:r>
              <a:rPr lang="en-US" b="0" i="0" u="none" strike="noStrike" cap="none" dirty="0">
                <a:solidFill>
                  <a:srgbClr val="995733"/>
                </a:solidFill>
                <a:effectLst/>
                <a:latin typeface="Times New Roman" panose="02020603050405020304" pitchFamily="18" charset="0"/>
                <a:cs typeface="Times New Roman" panose="02020603050405020304" pitchFamily="18" charset="0"/>
              </a:rPr>
              <a:t> </a:t>
            </a:r>
            <a:r>
              <a:rPr lang="en-US" b="0" i="0" u="none" strike="noStrike" cap="none" dirty="0" err="1">
                <a:solidFill>
                  <a:srgbClr val="995733"/>
                </a:solidFill>
                <a:effectLst/>
                <a:latin typeface="Times New Roman" panose="02020603050405020304" pitchFamily="18" charset="0"/>
                <a:cs typeface="Times New Roman" panose="02020603050405020304" pitchFamily="18" charset="0"/>
              </a:rPr>
              <a:t>Terapiyası</a:t>
            </a:r>
            <a:endParaRPr lang="x-none" cap="none"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B0AA3A25-E4FD-469C-720F-735B2B87D298}"/>
              </a:ext>
            </a:extLst>
          </p:cNvPr>
          <p:cNvSpPr>
            <a:spLocks noGrp="1"/>
          </p:cNvSpPr>
          <p:nvPr>
            <p:ph idx="1"/>
          </p:nvPr>
        </p:nvSpPr>
        <p:spPr>
          <a:xfrm>
            <a:off x="913775" y="1722783"/>
            <a:ext cx="10364452" cy="4860897"/>
          </a:xfrm>
        </p:spPr>
        <p:txBody>
          <a:bodyPr>
            <a:noAutofit/>
          </a:bodyPr>
          <a:lstStyle/>
          <a:p>
            <a:r>
              <a:rPr lang="en-US" sz="2800" cap="none" dirty="0" err="1">
                <a:latin typeface="Times New Roman" panose="02020603050405020304" pitchFamily="18" charset="0"/>
                <a:cs typeface="Times New Roman" panose="02020603050405020304" pitchFamily="18" charset="0"/>
              </a:rPr>
              <a:t>Hüceyrəvi</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müalicələr</a:t>
            </a:r>
            <a:r>
              <a:rPr lang="en-US" sz="2800" cap="none" dirty="0">
                <a:latin typeface="Times New Roman" panose="02020603050405020304" pitchFamily="18" charset="0"/>
                <a:cs typeface="Times New Roman" panose="02020603050405020304" pitchFamily="18" charset="0"/>
              </a:rPr>
              <a:t> RS </a:t>
            </a:r>
            <a:r>
              <a:rPr lang="en-US" sz="2800" cap="none" dirty="0" err="1">
                <a:latin typeface="Times New Roman" panose="02020603050405020304" pitchFamily="18" charset="0"/>
                <a:cs typeface="Times New Roman" panose="02020603050405020304" pitchFamily="18" charset="0"/>
              </a:rPr>
              <a:t>üçün</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potensial</a:t>
            </a:r>
            <a:r>
              <a:rPr lang="en-US" sz="2800" cap="none" dirty="0">
                <a:latin typeface="Times New Roman" panose="02020603050405020304" pitchFamily="18" charset="0"/>
                <a:cs typeface="Times New Roman" panose="02020603050405020304" pitchFamily="18" charset="0"/>
              </a:rPr>
              <a:t> yeni </a:t>
            </a:r>
            <a:r>
              <a:rPr lang="en-US" sz="2800" cap="none" dirty="0" err="1">
                <a:latin typeface="Times New Roman" panose="02020603050405020304" pitchFamily="18" charset="0"/>
                <a:cs typeface="Times New Roman" panose="02020603050405020304" pitchFamily="18" charset="0"/>
              </a:rPr>
              <a:t>müalicələr</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kimi</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böyük</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maraq</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qazanmışdır</a:t>
            </a:r>
            <a:r>
              <a:rPr lang="en-US" sz="2800" cap="none" dirty="0">
                <a:latin typeface="Times New Roman" panose="02020603050405020304" pitchFamily="18" charset="0"/>
                <a:cs typeface="Times New Roman" panose="02020603050405020304" pitchFamily="18" charset="0"/>
              </a:rPr>
              <a:t>. </a:t>
            </a:r>
          </a:p>
          <a:p>
            <a:r>
              <a:rPr lang="az-Latn-AZ" sz="2800" cap="none" dirty="0" smtClean="0">
                <a:latin typeface="Times New Roman" panose="02020603050405020304" pitchFamily="18" charset="0"/>
                <a:cs typeface="Times New Roman" panose="02020603050405020304" pitchFamily="18" charset="0"/>
              </a:rPr>
              <a:t>8 </a:t>
            </a:r>
            <a:r>
              <a:rPr lang="en-US" sz="2800" cap="none" dirty="0" smtClean="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randomizə</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tətqiqatda</a:t>
            </a:r>
            <a:r>
              <a:rPr lang="en-US" sz="2800" cap="none" dirty="0">
                <a:latin typeface="Times New Roman" panose="02020603050405020304" pitchFamily="18" charset="0"/>
                <a:cs typeface="Times New Roman" panose="02020603050405020304" pitchFamily="18" charset="0"/>
              </a:rPr>
              <a:t>  RS </a:t>
            </a:r>
            <a:r>
              <a:rPr lang="en-US" sz="2800" cap="none" dirty="0" err="1">
                <a:latin typeface="Times New Roman" panose="02020603050405020304" pitchFamily="18" charset="0"/>
                <a:cs typeface="Times New Roman" panose="02020603050405020304" pitchFamily="18" charset="0"/>
              </a:rPr>
              <a:t>olan</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xəstələrdə</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seçilməmiş</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sümük</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iliyinin</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mononüvəli</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hüceyrələrini</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bmc</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piydən</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əldə</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edilən</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regenerativ</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hüceyrələri</a:t>
            </a:r>
            <a:r>
              <a:rPr lang="en-US" sz="2800" cap="none" dirty="0">
                <a:latin typeface="Times New Roman" panose="02020603050405020304" pitchFamily="18" charset="0"/>
                <a:cs typeface="Times New Roman" panose="02020603050405020304" pitchFamily="18" charset="0"/>
              </a:rPr>
              <a:t>, CD34+ (</a:t>
            </a:r>
            <a:r>
              <a:rPr lang="en-US" sz="2800" cap="none" dirty="0" err="1">
                <a:latin typeface="Times New Roman" panose="02020603050405020304" pitchFamily="18" charset="0"/>
                <a:cs typeface="Times New Roman" panose="02020603050405020304" pitchFamily="18" charset="0"/>
              </a:rPr>
              <a:t>yaxınlarda</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nəşr</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olunmuş</a:t>
            </a:r>
            <a:r>
              <a:rPr lang="en-US" sz="2800" cap="none" dirty="0">
                <a:latin typeface="Times New Roman" panose="02020603050405020304" pitchFamily="18" charset="0"/>
                <a:cs typeface="Times New Roman" panose="02020603050405020304" pitchFamily="18" charset="0"/>
              </a:rPr>
              <a:t> 2 </a:t>
            </a:r>
            <a:r>
              <a:rPr lang="en-US" sz="2800" cap="none" dirty="0" err="1">
                <a:latin typeface="Times New Roman" panose="02020603050405020304" pitchFamily="18" charset="0"/>
                <a:cs typeface="Times New Roman" panose="02020603050405020304" pitchFamily="18" charset="0"/>
              </a:rPr>
              <a:t>illik</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müşahidə</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ilə</a:t>
            </a:r>
            <a:r>
              <a:rPr lang="en-US" sz="2800" cap="none" dirty="0">
                <a:latin typeface="Times New Roman" panose="02020603050405020304" pitchFamily="18" charset="0"/>
                <a:cs typeface="Times New Roman" panose="02020603050405020304" pitchFamily="18" charset="0"/>
              </a:rPr>
              <a:t>), CD 133+ progenitor </a:t>
            </a:r>
            <a:r>
              <a:rPr lang="en-US" sz="2800" cap="none" dirty="0" err="1">
                <a:latin typeface="Times New Roman" panose="02020603050405020304" pitchFamily="18" charset="0"/>
                <a:cs typeface="Times New Roman" panose="02020603050405020304" pitchFamily="18" charset="0"/>
              </a:rPr>
              <a:t>hüceyrələrini</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qiymətləndirmişdir</a:t>
            </a:r>
            <a:r>
              <a:rPr lang="en-US" sz="2800" cap="none" dirty="0">
                <a:latin typeface="Times New Roman" panose="02020603050405020304" pitchFamily="18" charset="0"/>
                <a:cs typeface="Times New Roman" panose="02020603050405020304" pitchFamily="18" charset="0"/>
              </a:rPr>
              <a:t>.</a:t>
            </a:r>
          </a:p>
          <a:p>
            <a:r>
              <a:rPr lang="en-US" sz="2800" cap="none" dirty="0">
                <a:latin typeface="Times New Roman" panose="02020603050405020304" pitchFamily="18" charset="0"/>
                <a:cs typeface="Times New Roman" panose="02020603050405020304" pitchFamily="18" charset="0"/>
              </a:rPr>
              <a:t>Bir </a:t>
            </a:r>
            <a:r>
              <a:rPr lang="en-US" sz="2800" cap="none" dirty="0" err="1">
                <a:latin typeface="Times New Roman" panose="02020603050405020304" pitchFamily="18" charset="0"/>
                <a:cs typeface="Times New Roman" panose="02020603050405020304" pitchFamily="18" charset="0"/>
              </a:rPr>
              <a:t>sıra</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həll</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edilməmiş</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məsələlər</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qalır</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yəni</a:t>
            </a:r>
            <a:r>
              <a:rPr lang="en-US" sz="2800" cap="none" dirty="0">
                <a:latin typeface="Times New Roman" panose="02020603050405020304" pitchFamily="18" charset="0"/>
                <a:cs typeface="Times New Roman" panose="02020603050405020304" pitchFamily="18" charset="0"/>
              </a:rPr>
              <a:t> optimal </a:t>
            </a:r>
            <a:r>
              <a:rPr lang="en-US" sz="2800" cap="none" dirty="0" err="1">
                <a:latin typeface="Times New Roman" panose="02020603050405020304" pitchFamily="18" charset="0"/>
                <a:cs typeface="Times New Roman" panose="02020603050405020304" pitchFamily="18" charset="0"/>
              </a:rPr>
              <a:t>hüceyrə</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növü</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hazırlanması</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dozası</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və</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çatdırılma</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üsulu</a:t>
            </a:r>
            <a:r>
              <a:rPr lang="en-US" sz="2800" cap="none" dirty="0" smtClean="0">
                <a:latin typeface="Times New Roman" panose="02020603050405020304" pitchFamily="18" charset="0"/>
                <a:cs typeface="Times New Roman" panose="02020603050405020304" pitchFamily="18" charset="0"/>
              </a:rPr>
              <a:t>.</a:t>
            </a:r>
            <a:endParaRPr lang="az-Latn-AZ" sz="2800" cap="none" dirty="0" smtClean="0">
              <a:latin typeface="Times New Roman" panose="02020603050405020304" pitchFamily="18" charset="0"/>
              <a:cs typeface="Times New Roman" panose="02020603050405020304" pitchFamily="18" charset="0"/>
            </a:endParaRPr>
          </a:p>
          <a:p>
            <a:pPr marL="0" lvl="0" indent="0">
              <a:spcBef>
                <a:spcPct val="0"/>
              </a:spcBef>
              <a:spcAft>
                <a:spcPts val="600"/>
              </a:spcAft>
              <a:buNone/>
            </a:pPr>
            <a:r>
              <a:rPr lang="en-US" altLang="en-US" sz="800" i="1" dirty="0" err="1" smtClean="0">
                <a:solidFill>
                  <a:srgbClr val="333333"/>
                </a:solidFill>
              </a:rPr>
              <a:t>Eur</a:t>
            </a:r>
            <a:r>
              <a:rPr lang="en-US" altLang="en-US" sz="800" i="1" dirty="0" smtClean="0">
                <a:solidFill>
                  <a:srgbClr val="333333"/>
                </a:solidFill>
              </a:rPr>
              <a:t> Heart J</a:t>
            </a:r>
            <a:r>
              <a:rPr lang="en-US" altLang="en-US" sz="800" dirty="0" smtClean="0">
                <a:solidFill>
                  <a:srgbClr val="333333"/>
                </a:solidFill>
              </a:rPr>
              <a:t>, Volume 42, Issue 3, 14 January 2021, Pages 269–283, </a:t>
            </a:r>
            <a:r>
              <a:rPr lang="en-US" altLang="en-US" sz="800" dirty="0" smtClean="0">
                <a:solidFill>
                  <a:srgbClr val="333333"/>
                </a:solidFill>
                <a:hlinkClick r:id="rId3"/>
              </a:rPr>
              <a:t>https://doi.org/10.1093/eurheartj/ehaa820</a:t>
            </a:r>
            <a:endParaRPr lang="en-US" altLang="en-US" sz="800" dirty="0" smtClean="0">
              <a:solidFill>
                <a:srgbClr val="333333"/>
              </a:solidFill>
            </a:endParaRPr>
          </a:p>
          <a:p>
            <a:pPr marL="0" lvl="0" indent="0">
              <a:spcBef>
                <a:spcPct val="0"/>
              </a:spcBef>
              <a:spcAft>
                <a:spcPts val="600"/>
              </a:spcAft>
              <a:buNone/>
            </a:pPr>
            <a:r>
              <a:rPr lang="en-US" altLang="en-US" sz="800" dirty="0" smtClean="0">
                <a:solidFill>
                  <a:srgbClr val="2A2A2A"/>
                </a:solidFill>
              </a:rPr>
              <a:t>The content of this slide may be subject to copyright: please see the slide notes for details.</a:t>
            </a:r>
            <a:endParaRPr lang="x-none" sz="800" cap="none" dirty="0">
              <a:latin typeface="Times New Roman" panose="02020603050405020304" pitchFamily="18" charset="0"/>
              <a:cs typeface="Times New Roman" panose="02020603050405020304" pitchFamily="18" charset="0"/>
            </a:endParaRPr>
          </a:p>
        </p:txBody>
      </p:sp>
      <p:pic>
        <p:nvPicPr>
          <p:cNvPr id="4"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51241" y="257390"/>
            <a:ext cx="1368152" cy="7222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09995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67A6D1-CD95-DDF2-A79A-234E8338E755}"/>
              </a:ext>
            </a:extLst>
          </p:cNvPr>
          <p:cNvSpPr>
            <a:spLocks noGrp="1"/>
          </p:cNvSpPr>
          <p:nvPr>
            <p:ph type="title"/>
          </p:nvPr>
        </p:nvSpPr>
        <p:spPr/>
        <p:txBody>
          <a:bodyPr/>
          <a:lstStyle/>
          <a:p>
            <a:endParaRPr lang="x-none"/>
          </a:p>
        </p:txBody>
      </p:sp>
      <p:pic>
        <p:nvPicPr>
          <p:cNvPr id="11266" name="Picture 2">
            <a:extLst>
              <a:ext uri="{FF2B5EF4-FFF2-40B4-BE49-F238E27FC236}">
                <a16:creationId xmlns="" xmlns:a16="http://schemas.microsoft.com/office/drawing/2014/main" id="{7335CB74-2895-17D7-EC6C-E84B7E9493F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7186" y="191728"/>
            <a:ext cx="11036614" cy="5825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346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F060A4-3CF6-FD7C-57F5-92AAA938B0AC}"/>
              </a:ext>
            </a:extLst>
          </p:cNvPr>
          <p:cNvSpPr>
            <a:spLocks noGrp="1"/>
          </p:cNvSpPr>
          <p:nvPr>
            <p:ph type="title"/>
          </p:nvPr>
        </p:nvSpPr>
        <p:spPr/>
        <p:txBody>
          <a:bodyPr>
            <a:normAutofit/>
          </a:bodyPr>
          <a:lstStyle/>
          <a:p>
            <a:pPr>
              <a:lnSpc>
                <a:spcPct val="100000"/>
              </a:lnSpc>
            </a:pPr>
            <a:r>
              <a:rPr lang="en-US" sz="2800" b="0" i="0" u="none" strike="noStrike" cap="none" dirty="0">
                <a:solidFill>
                  <a:srgbClr val="995733"/>
                </a:solidFill>
                <a:effectLst/>
                <a:latin typeface="Times New Roman" panose="02020603050405020304" pitchFamily="18" charset="0"/>
                <a:cs typeface="Times New Roman" panose="02020603050405020304" pitchFamily="18" charset="0"/>
              </a:rPr>
              <a:t>EECP</a:t>
            </a:r>
            <a:br>
              <a:rPr lang="en-US" sz="2800" b="0" i="0" u="none" strike="noStrike" cap="none" dirty="0">
                <a:solidFill>
                  <a:srgbClr val="995733"/>
                </a:solidFill>
                <a:effectLst/>
                <a:latin typeface="Times New Roman" panose="02020603050405020304" pitchFamily="18" charset="0"/>
                <a:cs typeface="Times New Roman" panose="02020603050405020304" pitchFamily="18" charset="0"/>
              </a:rPr>
            </a:br>
            <a:r>
              <a:rPr lang="en-US" sz="2800" b="0" i="0" u="none" strike="noStrike" cap="none" dirty="0" err="1">
                <a:solidFill>
                  <a:srgbClr val="995733"/>
                </a:solidFill>
                <a:effectLst/>
                <a:latin typeface="Times New Roman" panose="02020603050405020304" pitchFamily="18" charset="0"/>
                <a:cs typeface="Times New Roman" panose="02020603050405020304" pitchFamily="18" charset="0"/>
              </a:rPr>
              <a:t>Xarici</a:t>
            </a:r>
            <a:r>
              <a:rPr lang="en-US" sz="2800" b="0" i="0" u="none" strike="noStrike" cap="none" dirty="0">
                <a:solidFill>
                  <a:srgbClr val="995733"/>
                </a:solidFill>
                <a:effectLst/>
                <a:latin typeface="Times New Roman" panose="02020603050405020304" pitchFamily="18" charset="0"/>
                <a:cs typeface="Times New Roman" panose="02020603050405020304" pitchFamily="18" charset="0"/>
              </a:rPr>
              <a:t> </a:t>
            </a:r>
            <a:r>
              <a:rPr lang="en-US" sz="2800" b="0" i="0" u="none" strike="noStrike" cap="none" dirty="0" err="1">
                <a:solidFill>
                  <a:srgbClr val="995733"/>
                </a:solidFill>
                <a:effectLst/>
                <a:latin typeface="Times New Roman" panose="02020603050405020304" pitchFamily="18" charset="0"/>
                <a:cs typeface="Times New Roman" panose="02020603050405020304" pitchFamily="18" charset="0"/>
              </a:rPr>
              <a:t>Gücləndirilmiş</a:t>
            </a:r>
            <a:r>
              <a:rPr lang="en-US" sz="2800" b="0" i="0" u="none" strike="noStrike" cap="none" dirty="0">
                <a:solidFill>
                  <a:srgbClr val="995733"/>
                </a:solidFill>
                <a:effectLst/>
                <a:latin typeface="Times New Roman" panose="02020603050405020304" pitchFamily="18" charset="0"/>
                <a:cs typeface="Times New Roman" panose="02020603050405020304" pitchFamily="18" charset="0"/>
              </a:rPr>
              <a:t> </a:t>
            </a:r>
            <a:r>
              <a:rPr lang="en-US" sz="2800" b="0" i="0" u="none" strike="noStrike" cap="none" dirty="0" err="1">
                <a:solidFill>
                  <a:srgbClr val="995733"/>
                </a:solidFill>
                <a:effectLst/>
                <a:latin typeface="Times New Roman" panose="02020603050405020304" pitchFamily="18" charset="0"/>
                <a:cs typeface="Times New Roman" panose="02020603050405020304" pitchFamily="18" charset="0"/>
              </a:rPr>
              <a:t>Əks</a:t>
            </a:r>
            <a:r>
              <a:rPr lang="en-US" sz="2800" b="0" i="0" u="none" strike="noStrike" cap="none" dirty="0">
                <a:solidFill>
                  <a:srgbClr val="995733"/>
                </a:solidFill>
                <a:effectLst/>
                <a:latin typeface="Times New Roman" panose="02020603050405020304" pitchFamily="18" charset="0"/>
                <a:cs typeface="Times New Roman" panose="02020603050405020304" pitchFamily="18" charset="0"/>
              </a:rPr>
              <a:t> </a:t>
            </a:r>
            <a:r>
              <a:rPr lang="en-US" sz="2800" b="0" i="0" u="none" strike="noStrike" cap="none" dirty="0" err="1">
                <a:solidFill>
                  <a:srgbClr val="995733"/>
                </a:solidFill>
                <a:effectLst/>
                <a:latin typeface="Times New Roman" panose="02020603050405020304" pitchFamily="18" charset="0"/>
                <a:cs typeface="Times New Roman" panose="02020603050405020304" pitchFamily="18" charset="0"/>
              </a:rPr>
              <a:t>Pulsasiya</a:t>
            </a:r>
            <a:endParaRPr lang="x-none" sz="2800" cap="none"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2817E23C-A174-F282-AD06-4F3F6263B585}"/>
              </a:ext>
            </a:extLst>
          </p:cNvPr>
          <p:cNvSpPr>
            <a:spLocks noGrp="1"/>
          </p:cNvSpPr>
          <p:nvPr>
            <p:ph idx="1"/>
          </p:nvPr>
        </p:nvSpPr>
        <p:spPr/>
        <p:txBody>
          <a:bodyPr>
            <a:normAutofit fontScale="92500" lnSpcReduction="20000"/>
          </a:bodyPr>
          <a:lstStyle/>
          <a:p>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Xarici</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Gücləndirilmiş</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əks</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pulsasiya</a:t>
            </a:r>
            <a:r>
              <a:rPr lang="en-US" sz="2400" cap="none" dirty="0">
                <a:latin typeface="Times New Roman" panose="02020603050405020304" pitchFamily="18" charset="0"/>
                <a:cs typeface="Times New Roman" panose="02020603050405020304" pitchFamily="18" charset="0"/>
              </a:rPr>
              <a:t> (EECP) </a:t>
            </a:r>
            <a:r>
              <a:rPr lang="en-US" sz="2400" cap="none" dirty="0" err="1">
                <a:latin typeface="Times New Roman" panose="02020603050405020304" pitchFamily="18" charset="0"/>
                <a:cs typeface="Times New Roman" panose="02020603050405020304" pitchFamily="18" charset="0"/>
              </a:rPr>
              <a:t>koronar</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perfuziyanı</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yaxşılaşdırmaq</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üçün</a:t>
            </a:r>
            <a:r>
              <a:rPr lang="en-US" sz="2400" cap="none" dirty="0">
                <a:latin typeface="Times New Roman" panose="02020603050405020304" pitchFamily="18" charset="0"/>
                <a:cs typeface="Times New Roman" panose="02020603050405020304" pitchFamily="18" charset="0"/>
              </a:rPr>
              <a:t> arterial </a:t>
            </a:r>
            <a:r>
              <a:rPr lang="en-US" sz="2400" cap="none" dirty="0" err="1">
                <a:latin typeface="Times New Roman" panose="02020603050405020304" pitchFamily="18" charset="0"/>
                <a:cs typeface="Times New Roman" panose="02020603050405020304" pitchFamily="18" charset="0"/>
              </a:rPr>
              <a:t>diastolik</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retrograd</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qan</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axını</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stimullaşdırmaq</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məqsədi</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daşıyan</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qeyri-invaziv</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cihazdır</a:t>
            </a:r>
            <a:r>
              <a:rPr lang="en-US" sz="2400" cap="none" dirty="0">
                <a:latin typeface="Times New Roman" panose="02020603050405020304" pitchFamily="18" charset="0"/>
                <a:cs typeface="Times New Roman" panose="02020603050405020304" pitchFamily="18" charset="0"/>
              </a:rPr>
              <a:t>. </a:t>
            </a:r>
          </a:p>
          <a:p>
            <a:r>
              <a:rPr lang="en-US" sz="2400" cap="none" dirty="0" err="1">
                <a:latin typeface="Times New Roman" panose="02020603050405020304" pitchFamily="18" charset="0"/>
                <a:cs typeface="Times New Roman" panose="02020603050405020304" pitchFamily="18" charset="0"/>
              </a:rPr>
              <a:t>Erkən</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diastola</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zamanı</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distaldan</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proksimal</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ardıcıllıqla</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təxminən</a:t>
            </a:r>
            <a:r>
              <a:rPr lang="en-US" sz="2400" cap="none" dirty="0">
                <a:latin typeface="Times New Roman" panose="02020603050405020304" pitchFamily="18" charset="0"/>
                <a:cs typeface="Times New Roman" panose="02020603050405020304" pitchFamily="18" charset="0"/>
              </a:rPr>
              <a:t> 300 mm hg-</a:t>
            </a:r>
            <a:r>
              <a:rPr lang="en-US" sz="2400" cap="none" dirty="0" err="1">
                <a:latin typeface="Times New Roman" panose="02020603050405020304" pitchFamily="18" charset="0"/>
                <a:cs typeface="Times New Roman" panose="02020603050405020304" pitchFamily="18" charset="0"/>
              </a:rPr>
              <a:t>də</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fasilələrlə</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şişirən</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və</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sonra</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elektrokardioqram</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bələdçisi</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ilə</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sistoldan</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dərhal</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əvvəl</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söndürən</a:t>
            </a:r>
            <a:r>
              <a:rPr lang="en-US" sz="2400" cap="none" dirty="0">
                <a:latin typeface="Times New Roman" panose="02020603050405020304" pitchFamily="18" charset="0"/>
                <a:cs typeface="Times New Roman" panose="02020603050405020304" pitchFamily="18" charset="0"/>
              </a:rPr>
              <a:t> 3 </a:t>
            </a:r>
            <a:r>
              <a:rPr lang="en-US" sz="2400" cap="none" dirty="0" err="1">
                <a:latin typeface="Times New Roman" panose="02020603050405020304" pitchFamily="18" charset="0"/>
                <a:cs typeface="Times New Roman" panose="02020603050405020304" pitchFamily="18" charset="0"/>
              </a:rPr>
              <a:t>cüt</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pnevmatik</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manşetdən</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ibarətdir</a:t>
            </a:r>
            <a:r>
              <a:rPr lang="en-US" sz="2400" cap="none" dirty="0">
                <a:latin typeface="Times New Roman" panose="02020603050405020304" pitchFamily="18" charset="0"/>
                <a:cs typeface="Times New Roman" panose="02020603050405020304" pitchFamily="18" charset="0"/>
              </a:rPr>
              <a:t>. </a:t>
            </a:r>
          </a:p>
          <a:p>
            <a:pPr marL="0" lvl="0" indent="0">
              <a:spcBef>
                <a:spcPct val="0"/>
              </a:spcBef>
              <a:spcAft>
                <a:spcPts val="600"/>
              </a:spcAft>
              <a:buNone/>
            </a:pPr>
            <a:r>
              <a:rPr lang="en-US" sz="2400" cap="none" dirty="0" err="1">
                <a:latin typeface="Times New Roman" panose="02020603050405020304" pitchFamily="18" charset="0"/>
                <a:cs typeface="Times New Roman" panose="02020603050405020304" pitchFamily="18" charset="0"/>
              </a:rPr>
              <a:t>Standart</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müalicə</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protokolu</a:t>
            </a:r>
            <a:r>
              <a:rPr lang="en-US" sz="2400" cap="none" dirty="0">
                <a:latin typeface="Times New Roman" panose="02020603050405020304" pitchFamily="18" charset="0"/>
                <a:cs typeface="Times New Roman" panose="02020603050405020304" pitchFamily="18" charset="0"/>
              </a:rPr>
              <a:t> 7 </a:t>
            </a:r>
            <a:r>
              <a:rPr lang="en-US" sz="2400" cap="none" dirty="0" err="1">
                <a:latin typeface="Times New Roman" panose="02020603050405020304" pitchFamily="18" charset="0"/>
                <a:cs typeface="Times New Roman" panose="02020603050405020304" pitchFamily="18" charset="0"/>
              </a:rPr>
              <a:t>həftə</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ərzində</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həftədə</a:t>
            </a:r>
            <a:r>
              <a:rPr lang="en-US" sz="2400" cap="none" dirty="0">
                <a:latin typeface="Times New Roman" panose="02020603050405020304" pitchFamily="18" charset="0"/>
                <a:cs typeface="Times New Roman" panose="02020603050405020304" pitchFamily="18" charset="0"/>
              </a:rPr>
              <a:t> 5 </a:t>
            </a:r>
            <a:r>
              <a:rPr lang="en-US" sz="2400" cap="none" dirty="0" err="1">
                <a:latin typeface="Times New Roman" panose="02020603050405020304" pitchFamily="18" charset="0"/>
                <a:cs typeface="Times New Roman" panose="02020603050405020304" pitchFamily="18" charset="0"/>
              </a:rPr>
              <a:t>gün</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olmaqla</a:t>
            </a:r>
            <a:r>
              <a:rPr lang="en-US" sz="2400" cap="none" dirty="0">
                <a:latin typeface="Times New Roman" panose="02020603050405020304" pitchFamily="18" charset="0"/>
                <a:cs typeface="Times New Roman" panose="02020603050405020304" pitchFamily="18" charset="0"/>
              </a:rPr>
              <a:t> 1 </a:t>
            </a:r>
            <a:r>
              <a:rPr lang="en-US" sz="2400" cap="none" dirty="0" err="1">
                <a:latin typeface="Times New Roman" panose="02020603050405020304" pitchFamily="18" charset="0"/>
                <a:cs typeface="Times New Roman" panose="02020603050405020304" pitchFamily="18" charset="0"/>
              </a:rPr>
              <a:t>saatlıq</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seansları</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əhatə</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edir</a:t>
            </a:r>
            <a:r>
              <a:rPr lang="en-US" sz="2400" cap="none" dirty="0" smtClean="0">
                <a:latin typeface="Times New Roman" panose="02020603050405020304" pitchFamily="18" charset="0"/>
                <a:cs typeface="Times New Roman" panose="02020603050405020304" pitchFamily="18" charset="0"/>
              </a:rPr>
              <a:t>.</a:t>
            </a:r>
            <a:r>
              <a:rPr lang="en-US" altLang="en-US" sz="2400" i="1" dirty="0" smtClean="0">
                <a:solidFill>
                  <a:srgbClr val="333333"/>
                </a:solidFill>
              </a:rPr>
              <a:t> </a:t>
            </a:r>
            <a:endParaRPr lang="az-Latn-AZ" altLang="en-US" sz="2400" i="1" dirty="0" smtClean="0">
              <a:solidFill>
                <a:srgbClr val="333333"/>
              </a:solidFill>
            </a:endParaRPr>
          </a:p>
          <a:p>
            <a:pPr marL="0" lvl="0" indent="0">
              <a:spcBef>
                <a:spcPct val="0"/>
              </a:spcBef>
              <a:spcAft>
                <a:spcPts val="600"/>
              </a:spcAft>
              <a:buNone/>
            </a:pPr>
            <a:r>
              <a:rPr lang="en-US" altLang="en-US" sz="900" i="1" dirty="0" err="1" smtClean="0">
                <a:solidFill>
                  <a:srgbClr val="333333"/>
                </a:solidFill>
              </a:rPr>
              <a:t>Eur</a:t>
            </a:r>
            <a:r>
              <a:rPr lang="en-US" altLang="en-US" sz="900" i="1" dirty="0" smtClean="0">
                <a:solidFill>
                  <a:srgbClr val="333333"/>
                </a:solidFill>
              </a:rPr>
              <a:t> Heart J</a:t>
            </a:r>
            <a:r>
              <a:rPr lang="en-US" altLang="en-US" sz="900" dirty="0" smtClean="0">
                <a:solidFill>
                  <a:srgbClr val="333333"/>
                </a:solidFill>
              </a:rPr>
              <a:t>, Volume 42, Issue 3, 14 January 2021, Pages 269–283, </a:t>
            </a:r>
            <a:r>
              <a:rPr lang="en-US" altLang="en-US" sz="900" dirty="0" smtClean="0">
                <a:solidFill>
                  <a:srgbClr val="333333"/>
                </a:solidFill>
                <a:hlinkClick r:id="rId3"/>
              </a:rPr>
              <a:t>https://doi.org/10.1093/eurheartj/ehaa820</a:t>
            </a:r>
            <a:endParaRPr lang="en-US" altLang="en-US" sz="900" dirty="0" smtClean="0">
              <a:solidFill>
                <a:srgbClr val="333333"/>
              </a:solidFill>
            </a:endParaRPr>
          </a:p>
          <a:p>
            <a:pPr marL="0" lvl="0" indent="0">
              <a:spcBef>
                <a:spcPct val="0"/>
              </a:spcBef>
              <a:spcAft>
                <a:spcPts val="600"/>
              </a:spcAft>
              <a:buNone/>
            </a:pPr>
            <a:r>
              <a:rPr lang="en-US" altLang="en-US" sz="900" dirty="0" smtClean="0">
                <a:solidFill>
                  <a:srgbClr val="2A2A2A"/>
                </a:solidFill>
              </a:rPr>
              <a:t>The content of this slide may be subject to copyright: please see the slide notes for details.</a:t>
            </a:r>
            <a:endParaRPr lang="az-Latn-AZ" sz="900" cap="none" dirty="0" smtClean="0">
              <a:latin typeface="Times New Roman" panose="02020603050405020304" pitchFamily="18" charset="0"/>
              <a:cs typeface="Times New Roman" panose="02020603050405020304" pitchFamily="18" charset="0"/>
            </a:endParaRPr>
          </a:p>
          <a:p>
            <a:endParaRPr lang="x-none" sz="2400" cap="none" dirty="0">
              <a:latin typeface="Times New Roman" panose="02020603050405020304" pitchFamily="18" charset="0"/>
              <a:cs typeface="Times New Roman" panose="02020603050405020304" pitchFamily="18" charset="0"/>
            </a:endParaRPr>
          </a:p>
        </p:txBody>
      </p:sp>
      <p:pic>
        <p:nvPicPr>
          <p:cNvPr id="4"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51241" y="257390"/>
            <a:ext cx="1368152" cy="7222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87540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3AA4A2-8BAE-A66D-7763-E5B95AC8E42D}"/>
              </a:ext>
            </a:extLst>
          </p:cNvPr>
          <p:cNvSpPr>
            <a:spLocks noGrp="1"/>
          </p:cNvSpPr>
          <p:nvPr>
            <p:ph type="title"/>
          </p:nvPr>
        </p:nvSpPr>
        <p:spPr/>
        <p:txBody>
          <a:bodyPr/>
          <a:lstStyle/>
          <a:p>
            <a:r>
              <a:rPr lang="en-US" sz="3600" b="0" i="0" u="none" strike="noStrike" cap="none" dirty="0">
                <a:solidFill>
                  <a:srgbClr val="995733"/>
                </a:solidFill>
                <a:effectLst/>
                <a:latin typeface="Times New Roman" panose="02020603050405020304" pitchFamily="18" charset="0"/>
                <a:cs typeface="Times New Roman" panose="02020603050405020304" pitchFamily="18" charset="0"/>
              </a:rPr>
              <a:t>EECP</a:t>
            </a:r>
            <a:br>
              <a:rPr lang="en-US" sz="3600" b="0" i="0" u="none" strike="noStrike" cap="none" dirty="0">
                <a:solidFill>
                  <a:srgbClr val="995733"/>
                </a:solidFill>
                <a:effectLst/>
                <a:latin typeface="Times New Roman" panose="02020603050405020304" pitchFamily="18" charset="0"/>
                <a:cs typeface="Times New Roman" panose="02020603050405020304" pitchFamily="18" charset="0"/>
              </a:rPr>
            </a:br>
            <a:r>
              <a:rPr lang="en-US" sz="3600" b="0" i="0" u="none" strike="noStrike" cap="none" dirty="0" err="1">
                <a:solidFill>
                  <a:srgbClr val="995733"/>
                </a:solidFill>
                <a:effectLst/>
                <a:latin typeface="Times New Roman" panose="02020603050405020304" pitchFamily="18" charset="0"/>
                <a:cs typeface="Times New Roman" panose="02020603050405020304" pitchFamily="18" charset="0"/>
              </a:rPr>
              <a:t>Xarici</a:t>
            </a:r>
            <a:r>
              <a:rPr lang="en-US" sz="3600" b="0" i="0" u="none" strike="noStrike" cap="none" dirty="0">
                <a:solidFill>
                  <a:srgbClr val="995733"/>
                </a:solidFill>
                <a:effectLst/>
                <a:latin typeface="Times New Roman" panose="02020603050405020304" pitchFamily="18" charset="0"/>
                <a:cs typeface="Times New Roman" panose="02020603050405020304" pitchFamily="18" charset="0"/>
              </a:rPr>
              <a:t> </a:t>
            </a:r>
            <a:r>
              <a:rPr lang="en-US" sz="3600" b="0" i="0" u="none" strike="noStrike" cap="none" dirty="0" err="1">
                <a:solidFill>
                  <a:srgbClr val="995733"/>
                </a:solidFill>
                <a:effectLst/>
                <a:latin typeface="Times New Roman" panose="02020603050405020304" pitchFamily="18" charset="0"/>
                <a:cs typeface="Times New Roman" panose="02020603050405020304" pitchFamily="18" charset="0"/>
              </a:rPr>
              <a:t>Gücləndirilmiş</a:t>
            </a:r>
            <a:r>
              <a:rPr lang="en-US" sz="3600" b="0" i="0" u="none" strike="noStrike" cap="none" dirty="0">
                <a:solidFill>
                  <a:srgbClr val="995733"/>
                </a:solidFill>
                <a:effectLst/>
                <a:latin typeface="Times New Roman" panose="02020603050405020304" pitchFamily="18" charset="0"/>
                <a:cs typeface="Times New Roman" panose="02020603050405020304" pitchFamily="18" charset="0"/>
              </a:rPr>
              <a:t> </a:t>
            </a:r>
            <a:r>
              <a:rPr lang="en-US" sz="3600" b="0" i="0" u="none" strike="noStrike" cap="none" dirty="0" err="1">
                <a:solidFill>
                  <a:srgbClr val="995733"/>
                </a:solidFill>
                <a:effectLst/>
                <a:latin typeface="Times New Roman" panose="02020603050405020304" pitchFamily="18" charset="0"/>
                <a:cs typeface="Times New Roman" panose="02020603050405020304" pitchFamily="18" charset="0"/>
              </a:rPr>
              <a:t>Əks</a:t>
            </a:r>
            <a:r>
              <a:rPr lang="en-US" sz="3600" b="0" i="0" u="none" strike="noStrike" cap="none" dirty="0">
                <a:solidFill>
                  <a:srgbClr val="995733"/>
                </a:solidFill>
                <a:effectLst/>
                <a:latin typeface="Times New Roman" panose="02020603050405020304" pitchFamily="18" charset="0"/>
                <a:cs typeface="Times New Roman" panose="02020603050405020304" pitchFamily="18" charset="0"/>
              </a:rPr>
              <a:t> </a:t>
            </a:r>
            <a:r>
              <a:rPr lang="en-US" sz="3600" b="0" i="0" u="none" strike="noStrike" cap="none" dirty="0" err="1">
                <a:solidFill>
                  <a:srgbClr val="995733"/>
                </a:solidFill>
                <a:effectLst/>
                <a:latin typeface="Times New Roman" panose="02020603050405020304" pitchFamily="18" charset="0"/>
                <a:cs typeface="Times New Roman" panose="02020603050405020304" pitchFamily="18" charset="0"/>
              </a:rPr>
              <a:t>Pulsasiya</a:t>
            </a:r>
            <a:endParaRPr lang="x-none" dirty="0"/>
          </a:p>
        </p:txBody>
      </p:sp>
      <p:sp>
        <p:nvSpPr>
          <p:cNvPr id="3" name="Content Placeholder 2">
            <a:extLst>
              <a:ext uri="{FF2B5EF4-FFF2-40B4-BE49-F238E27FC236}">
                <a16:creationId xmlns="" xmlns:a16="http://schemas.microsoft.com/office/drawing/2014/main" id="{819E4356-4310-9FF6-29CB-BE2B7DA2AB61}"/>
              </a:ext>
            </a:extLst>
          </p:cNvPr>
          <p:cNvSpPr>
            <a:spLocks noGrp="1"/>
          </p:cNvSpPr>
          <p:nvPr>
            <p:ph idx="1"/>
          </p:nvPr>
        </p:nvSpPr>
        <p:spPr>
          <a:xfrm>
            <a:off x="913775" y="2367093"/>
            <a:ext cx="10364452" cy="3872390"/>
          </a:xfrm>
        </p:spPr>
        <p:txBody>
          <a:bodyPr>
            <a:noAutofit/>
          </a:bodyPr>
          <a:lstStyle/>
          <a:p>
            <a:r>
              <a:rPr lang="en-US" sz="2400" cap="none" dirty="0" err="1">
                <a:latin typeface="Times New Roman" panose="02020603050405020304" pitchFamily="18" charset="0"/>
                <a:cs typeface="Times New Roman" panose="02020603050405020304" pitchFamily="18" charset="0"/>
              </a:rPr>
              <a:t>Təkmilləşdirilmiş</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koronar</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diastolik</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perfuziya</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kapilyar</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qan</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axınının</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yenidən</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bölüşdürülməsini</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və</a:t>
            </a:r>
            <a:r>
              <a:rPr lang="en-US" sz="2400" cap="none" dirty="0">
                <a:latin typeface="Times New Roman" panose="02020603050405020304" pitchFamily="18" charset="0"/>
                <a:cs typeface="Times New Roman" panose="02020603050405020304" pitchFamily="18" charset="0"/>
              </a:rPr>
              <a:t> </a:t>
            </a:r>
            <a:r>
              <a:rPr lang="en-US" sz="2400" cap="none" dirty="0" err="1">
                <a:solidFill>
                  <a:srgbClr val="FF0000"/>
                </a:solidFill>
                <a:latin typeface="Times New Roman" panose="02020603050405020304" pitchFamily="18" charset="0"/>
                <a:cs typeface="Times New Roman" panose="02020603050405020304" pitchFamily="18" charset="0"/>
              </a:rPr>
              <a:t>angiogenezi</a:t>
            </a:r>
            <a:r>
              <a:rPr lang="en-US" sz="2400" cap="none" dirty="0">
                <a:solidFill>
                  <a:srgbClr val="FF0000"/>
                </a:solidFill>
                <a:latin typeface="Times New Roman" panose="02020603050405020304" pitchFamily="18" charset="0"/>
                <a:cs typeface="Times New Roman" panose="02020603050405020304" pitchFamily="18" charset="0"/>
              </a:rPr>
              <a:t> </a:t>
            </a:r>
            <a:r>
              <a:rPr lang="en-US" sz="2400" cap="none" dirty="0" err="1">
                <a:solidFill>
                  <a:srgbClr val="FF0000"/>
                </a:solidFill>
                <a:latin typeface="Times New Roman" panose="02020603050405020304" pitchFamily="18" charset="0"/>
                <a:cs typeface="Times New Roman" panose="02020603050405020304" pitchFamily="18" charset="0"/>
              </a:rPr>
              <a:t>daha</a:t>
            </a:r>
            <a:r>
              <a:rPr lang="en-US" sz="2400" cap="none" dirty="0">
                <a:solidFill>
                  <a:srgbClr val="FF0000"/>
                </a:solidFill>
                <a:latin typeface="Times New Roman" panose="02020603050405020304" pitchFamily="18" charset="0"/>
                <a:cs typeface="Times New Roman" panose="02020603050405020304" pitchFamily="18" charset="0"/>
              </a:rPr>
              <a:t> da </a:t>
            </a:r>
            <a:r>
              <a:rPr lang="en-US" sz="2400" cap="none" dirty="0" err="1">
                <a:solidFill>
                  <a:srgbClr val="FF0000"/>
                </a:solidFill>
                <a:latin typeface="Times New Roman" panose="02020603050405020304" pitchFamily="18" charset="0"/>
                <a:cs typeface="Times New Roman" panose="02020603050405020304" pitchFamily="18" charset="0"/>
              </a:rPr>
              <a:t>gücləndirə</a:t>
            </a:r>
            <a:r>
              <a:rPr lang="en-US" sz="2400" cap="none" dirty="0">
                <a:solidFill>
                  <a:srgbClr val="FF0000"/>
                </a:solidFill>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bilən</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axın</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vasitəsilə</a:t>
            </a:r>
            <a:r>
              <a:rPr lang="en-US" sz="2400" cap="none" dirty="0">
                <a:latin typeface="Times New Roman" panose="02020603050405020304" pitchFamily="18" charset="0"/>
                <a:cs typeface="Times New Roman" panose="02020603050405020304" pitchFamily="18" charset="0"/>
              </a:rPr>
              <a:t> </a:t>
            </a:r>
            <a:r>
              <a:rPr lang="en-US" sz="2400" cap="none" dirty="0" err="1">
                <a:solidFill>
                  <a:srgbClr val="FF0000"/>
                </a:solidFill>
                <a:latin typeface="Times New Roman" panose="02020603050405020304" pitchFamily="18" charset="0"/>
                <a:cs typeface="Times New Roman" panose="02020603050405020304" pitchFamily="18" charset="0"/>
              </a:rPr>
              <a:t>vazodilatasiya</a:t>
            </a:r>
            <a:r>
              <a:rPr lang="en-US" sz="2400" cap="none" dirty="0">
                <a:solidFill>
                  <a:srgbClr val="FF0000"/>
                </a:solidFill>
                <a:latin typeface="Times New Roman" panose="02020603050405020304" pitchFamily="18" charset="0"/>
                <a:cs typeface="Times New Roman" panose="02020603050405020304" pitchFamily="18" charset="0"/>
              </a:rPr>
              <a:t> </a:t>
            </a:r>
            <a:r>
              <a:rPr lang="en-US" sz="2400" cap="none" dirty="0" err="1">
                <a:solidFill>
                  <a:srgbClr val="FF0000"/>
                </a:solidFill>
                <a:latin typeface="Times New Roman" panose="02020603050405020304" pitchFamily="18" charset="0"/>
                <a:cs typeface="Times New Roman" panose="02020603050405020304" pitchFamily="18" charset="0"/>
              </a:rPr>
              <a:t>ilə</a:t>
            </a:r>
            <a:r>
              <a:rPr lang="en-US" sz="2400" cap="none" dirty="0">
                <a:solidFill>
                  <a:srgbClr val="FF0000"/>
                </a:solidFill>
                <a:latin typeface="Times New Roman" panose="02020603050405020304" pitchFamily="18" charset="0"/>
                <a:cs typeface="Times New Roman" panose="02020603050405020304" pitchFamily="18" charset="0"/>
              </a:rPr>
              <a:t> </a:t>
            </a:r>
            <a:r>
              <a:rPr lang="en-US" sz="2400" cap="none" dirty="0" err="1">
                <a:solidFill>
                  <a:srgbClr val="FF0000"/>
                </a:solidFill>
                <a:latin typeface="Times New Roman" panose="02020603050405020304" pitchFamily="18" charset="0"/>
                <a:cs typeface="Times New Roman" panose="02020603050405020304" pitchFamily="18" charset="0"/>
              </a:rPr>
              <a:t>nəticələnir</a:t>
            </a:r>
            <a:r>
              <a:rPr lang="en-US" sz="2400" cap="none" dirty="0">
                <a:latin typeface="Times New Roman" panose="02020603050405020304" pitchFamily="18" charset="0"/>
                <a:cs typeface="Times New Roman" panose="02020603050405020304" pitchFamily="18" charset="0"/>
              </a:rPr>
              <a:t>. </a:t>
            </a:r>
          </a:p>
          <a:p>
            <a:r>
              <a:rPr lang="en-US" sz="2400" cap="none" dirty="0">
                <a:latin typeface="Times New Roman" panose="02020603050405020304" pitchFamily="18" charset="0"/>
                <a:cs typeface="Times New Roman" panose="02020603050405020304" pitchFamily="18" charset="0"/>
              </a:rPr>
              <a:t>EECP </a:t>
            </a:r>
            <a:r>
              <a:rPr lang="en-US" sz="2400" cap="none" dirty="0" err="1">
                <a:latin typeface="Times New Roman" panose="02020603050405020304" pitchFamily="18" charset="0"/>
                <a:cs typeface="Times New Roman" panose="02020603050405020304" pitchFamily="18" charset="0"/>
              </a:rPr>
              <a:t>terapiyasından</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sonra</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artan</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koronar</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kəsmə</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stressi</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angiogen</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amillərin</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sərbəst</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buraxılmasına</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səbəb</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olur</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və</a:t>
            </a:r>
            <a:r>
              <a:rPr lang="en-US" sz="2400" cap="none" dirty="0">
                <a:latin typeface="Times New Roman" panose="02020603050405020304" pitchFamily="18" charset="0"/>
                <a:cs typeface="Times New Roman" panose="02020603050405020304" pitchFamily="18" charset="0"/>
              </a:rPr>
              <a:t> </a:t>
            </a:r>
            <a:r>
              <a:rPr lang="en-US" sz="2400" cap="none" dirty="0" err="1">
                <a:solidFill>
                  <a:srgbClr val="FF0000"/>
                </a:solidFill>
                <a:latin typeface="Times New Roman" panose="02020603050405020304" pitchFamily="18" charset="0"/>
                <a:cs typeface="Times New Roman" panose="02020603050405020304" pitchFamily="18" charset="0"/>
              </a:rPr>
              <a:t>dövran</a:t>
            </a:r>
            <a:r>
              <a:rPr lang="en-US" sz="2400" cap="none" dirty="0">
                <a:solidFill>
                  <a:srgbClr val="FF0000"/>
                </a:solidFill>
                <a:latin typeface="Times New Roman" panose="02020603050405020304" pitchFamily="18" charset="0"/>
                <a:cs typeface="Times New Roman" panose="02020603050405020304" pitchFamily="18" charset="0"/>
              </a:rPr>
              <a:t> </a:t>
            </a:r>
            <a:r>
              <a:rPr lang="en-US" sz="2400" cap="none" dirty="0" err="1">
                <a:solidFill>
                  <a:srgbClr val="FF0000"/>
                </a:solidFill>
                <a:latin typeface="Times New Roman" panose="02020603050405020304" pitchFamily="18" charset="0"/>
                <a:cs typeface="Times New Roman" panose="02020603050405020304" pitchFamily="18" charset="0"/>
              </a:rPr>
              <a:t>edən</a:t>
            </a:r>
            <a:r>
              <a:rPr lang="en-US" sz="2400" cap="none" dirty="0">
                <a:solidFill>
                  <a:srgbClr val="FF0000"/>
                </a:solidFill>
                <a:latin typeface="Times New Roman" panose="02020603050405020304" pitchFamily="18" charset="0"/>
                <a:cs typeface="Times New Roman" panose="02020603050405020304" pitchFamily="18" charset="0"/>
              </a:rPr>
              <a:t> CD34+ </a:t>
            </a:r>
            <a:r>
              <a:rPr lang="en-US" sz="2400" cap="none" dirty="0" err="1">
                <a:solidFill>
                  <a:srgbClr val="FF0000"/>
                </a:solidFill>
                <a:latin typeface="Times New Roman" panose="02020603050405020304" pitchFamily="18" charset="0"/>
                <a:cs typeface="Times New Roman" panose="02020603050405020304" pitchFamily="18" charset="0"/>
              </a:rPr>
              <a:t>kök</a:t>
            </a:r>
            <a:r>
              <a:rPr lang="en-US" sz="2400" cap="none" dirty="0">
                <a:solidFill>
                  <a:srgbClr val="FF0000"/>
                </a:solidFill>
                <a:latin typeface="Times New Roman" panose="02020603050405020304" pitchFamily="18" charset="0"/>
                <a:cs typeface="Times New Roman" panose="02020603050405020304" pitchFamily="18" charset="0"/>
              </a:rPr>
              <a:t> </a:t>
            </a:r>
            <a:r>
              <a:rPr lang="en-US" sz="2400" cap="none" dirty="0" err="1">
                <a:solidFill>
                  <a:srgbClr val="FF0000"/>
                </a:solidFill>
                <a:latin typeface="Times New Roman" panose="02020603050405020304" pitchFamily="18" charset="0"/>
                <a:cs typeface="Times New Roman" panose="02020603050405020304" pitchFamily="18" charset="0"/>
              </a:rPr>
              <a:t>hüceyrələrini</a:t>
            </a:r>
            <a:r>
              <a:rPr lang="en-US" sz="2400" cap="none" dirty="0">
                <a:solidFill>
                  <a:srgbClr val="FF0000"/>
                </a:solidFill>
                <a:latin typeface="Times New Roman" panose="02020603050405020304" pitchFamily="18" charset="0"/>
                <a:cs typeface="Times New Roman" panose="02020603050405020304" pitchFamily="18" charset="0"/>
              </a:rPr>
              <a:t> </a:t>
            </a:r>
            <a:r>
              <a:rPr lang="en-US" sz="2400" cap="none" dirty="0" err="1">
                <a:solidFill>
                  <a:srgbClr val="FF0000"/>
                </a:solidFill>
                <a:latin typeface="Times New Roman" panose="02020603050405020304" pitchFamily="18" charset="0"/>
                <a:cs typeface="Times New Roman" panose="02020603050405020304" pitchFamily="18" charset="0"/>
              </a:rPr>
              <a:t>artırır</a:t>
            </a:r>
            <a:r>
              <a:rPr lang="en-US" sz="2400" cap="none" dirty="0">
                <a:latin typeface="Times New Roman" panose="02020603050405020304" pitchFamily="18" charset="0"/>
                <a:cs typeface="Times New Roman" panose="02020603050405020304" pitchFamily="18" charset="0"/>
              </a:rPr>
              <a:t>. </a:t>
            </a:r>
          </a:p>
          <a:p>
            <a:r>
              <a:rPr lang="en-US" sz="2400" cap="none" dirty="0" err="1">
                <a:latin typeface="Times New Roman" panose="02020603050405020304" pitchFamily="18" charset="0"/>
                <a:cs typeface="Times New Roman" panose="02020603050405020304" pitchFamily="18" charset="0"/>
              </a:rPr>
              <a:t>Manşetlərin</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sistolik</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öncəsi</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sürətli</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dekompressiyası</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sistolik</a:t>
            </a:r>
            <a:r>
              <a:rPr lang="en-US" sz="2400" cap="none" dirty="0">
                <a:latin typeface="Times New Roman" panose="02020603050405020304" pitchFamily="18" charset="0"/>
                <a:cs typeface="Times New Roman" panose="02020603050405020304" pitchFamily="18" charset="0"/>
              </a:rPr>
              <a:t> sol </a:t>
            </a:r>
            <a:r>
              <a:rPr lang="en-US" sz="2400" cap="none" dirty="0" err="1">
                <a:latin typeface="Times New Roman" panose="02020603050405020304" pitchFamily="18" charset="0"/>
                <a:cs typeface="Times New Roman" panose="02020603050405020304" pitchFamily="18" charset="0"/>
              </a:rPr>
              <a:t>mədəciyin</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boşalmasını</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yaradır</a:t>
            </a:r>
            <a:r>
              <a:rPr lang="en-US" sz="2400" cap="none" dirty="0">
                <a:latin typeface="Times New Roman" panose="02020603050405020304" pitchFamily="18" charset="0"/>
                <a:cs typeface="Times New Roman" panose="02020603050405020304" pitchFamily="18" charset="0"/>
              </a:rPr>
              <a:t>, ürək </a:t>
            </a:r>
            <a:r>
              <a:rPr lang="en-US" sz="2400" cap="none" dirty="0" err="1">
                <a:latin typeface="Times New Roman" panose="02020603050405020304" pitchFamily="18" charset="0"/>
                <a:cs typeface="Times New Roman" panose="02020603050405020304" pitchFamily="18" charset="0"/>
              </a:rPr>
              <a:t>çıxışını</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artırır</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və</a:t>
            </a:r>
            <a:r>
              <a:rPr lang="en-US" sz="2400" cap="none" dirty="0">
                <a:latin typeface="Times New Roman" panose="02020603050405020304" pitchFamily="18" charset="0"/>
                <a:cs typeface="Times New Roman" panose="02020603050405020304" pitchFamily="18" charset="0"/>
              </a:rPr>
              <a:t> ola </a:t>
            </a:r>
            <a:r>
              <a:rPr lang="en-US" sz="2400" cap="none" dirty="0" err="1">
                <a:latin typeface="Times New Roman" panose="02020603050405020304" pitchFamily="18" charset="0"/>
                <a:cs typeface="Times New Roman" panose="02020603050405020304" pitchFamily="18" charset="0"/>
              </a:rPr>
              <a:t>bilsin</a:t>
            </a:r>
            <a:r>
              <a:rPr lang="en-US" sz="2400" cap="none" dirty="0">
                <a:latin typeface="Times New Roman" panose="02020603050405020304" pitchFamily="18" charset="0"/>
                <a:cs typeface="Times New Roman" panose="02020603050405020304" pitchFamily="18" charset="0"/>
              </a:rPr>
              <a:t> ki, </a:t>
            </a:r>
            <a:r>
              <a:rPr lang="en-US" sz="2400" cap="none" dirty="0" err="1">
                <a:latin typeface="Times New Roman" panose="02020603050405020304" pitchFamily="18" charset="0"/>
                <a:cs typeface="Times New Roman" panose="02020603050405020304" pitchFamily="18" charset="0"/>
              </a:rPr>
              <a:t>üst-üstə</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düşmüş</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periferik</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təlim</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effekti</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ilə</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nəticələnir</a:t>
            </a:r>
            <a:r>
              <a:rPr lang="en-US" sz="2400" cap="none" dirty="0">
                <a:latin typeface="Times New Roman" panose="02020603050405020304" pitchFamily="18" charset="0"/>
                <a:cs typeface="Times New Roman" panose="02020603050405020304" pitchFamily="18" charset="0"/>
              </a:rPr>
              <a:t>.</a:t>
            </a:r>
            <a:endParaRPr lang="x-none" sz="2400" cap="none" dirty="0">
              <a:latin typeface="Times New Roman" panose="02020603050405020304" pitchFamily="18" charset="0"/>
              <a:cs typeface="Times New Roman" panose="02020603050405020304" pitchFamily="18" charset="0"/>
            </a:endParaRPr>
          </a:p>
        </p:txBody>
      </p:sp>
      <p:pic>
        <p:nvPicPr>
          <p:cNvPr id="4"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1241" y="257390"/>
            <a:ext cx="1368152" cy="7222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82839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0890FB-55F9-7AA8-FDB4-4BB92757010D}"/>
              </a:ext>
            </a:extLst>
          </p:cNvPr>
          <p:cNvSpPr>
            <a:spLocks noGrp="1"/>
          </p:cNvSpPr>
          <p:nvPr>
            <p:ph type="title"/>
          </p:nvPr>
        </p:nvSpPr>
        <p:spPr/>
        <p:txBody>
          <a:bodyPr/>
          <a:lstStyle/>
          <a:p>
            <a:r>
              <a:rPr lang="x-none" cap="none" dirty="0">
                <a:solidFill>
                  <a:schemeClr val="accent4">
                    <a:lumMod val="50000"/>
                  </a:schemeClr>
                </a:solidFill>
                <a:latin typeface="Times New Roman" panose="02020603050405020304" pitchFamily="18" charset="0"/>
                <a:cs typeface="Times New Roman" panose="02020603050405020304" pitchFamily="18" charset="0"/>
              </a:rPr>
              <a:t>Diastola Zamanı Retroqrad Aortik Axın </a:t>
            </a:r>
          </a:p>
        </p:txBody>
      </p:sp>
      <p:pic>
        <p:nvPicPr>
          <p:cNvPr id="13314" name="Picture 2">
            <a:extLst>
              <a:ext uri="{FF2B5EF4-FFF2-40B4-BE49-F238E27FC236}">
                <a16:creationId xmlns="" xmlns:a16="http://schemas.microsoft.com/office/drawing/2014/main" id="{1A3A382D-06E9-5AA1-3543-B851506DE8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26772" y="2385392"/>
            <a:ext cx="8701899" cy="3929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490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F8952C-CD83-C0E7-B4C3-E0D2F012787A}"/>
              </a:ext>
            </a:extLst>
          </p:cNvPr>
          <p:cNvSpPr>
            <a:spLocks noGrp="1"/>
          </p:cNvSpPr>
          <p:nvPr>
            <p:ph type="title"/>
          </p:nvPr>
        </p:nvSpPr>
        <p:spPr/>
        <p:txBody>
          <a:bodyPr/>
          <a:lstStyle/>
          <a:p>
            <a:r>
              <a:rPr lang="en-US" sz="3600" b="0" i="0" u="none" strike="noStrike" cap="none" dirty="0">
                <a:solidFill>
                  <a:srgbClr val="995733"/>
                </a:solidFill>
                <a:effectLst/>
                <a:latin typeface="Times New Roman" panose="02020603050405020304" pitchFamily="18" charset="0"/>
                <a:cs typeface="Times New Roman" panose="02020603050405020304" pitchFamily="18" charset="0"/>
              </a:rPr>
              <a:t>EECP</a:t>
            </a:r>
            <a:br>
              <a:rPr lang="en-US" sz="3600" b="0" i="0" u="none" strike="noStrike" cap="none" dirty="0">
                <a:solidFill>
                  <a:srgbClr val="995733"/>
                </a:solidFill>
                <a:effectLst/>
                <a:latin typeface="Times New Roman" panose="02020603050405020304" pitchFamily="18" charset="0"/>
                <a:cs typeface="Times New Roman" panose="02020603050405020304" pitchFamily="18" charset="0"/>
              </a:rPr>
            </a:br>
            <a:r>
              <a:rPr lang="en-US" sz="3600" b="0" i="0" u="none" strike="noStrike" cap="none" dirty="0" err="1">
                <a:solidFill>
                  <a:srgbClr val="995733"/>
                </a:solidFill>
                <a:effectLst/>
                <a:latin typeface="Times New Roman" panose="02020603050405020304" pitchFamily="18" charset="0"/>
                <a:cs typeface="Times New Roman" panose="02020603050405020304" pitchFamily="18" charset="0"/>
              </a:rPr>
              <a:t>Xarici</a:t>
            </a:r>
            <a:r>
              <a:rPr lang="en-US" sz="3600" b="0" i="0" u="none" strike="noStrike" cap="none" dirty="0">
                <a:solidFill>
                  <a:srgbClr val="995733"/>
                </a:solidFill>
                <a:effectLst/>
                <a:latin typeface="Times New Roman" panose="02020603050405020304" pitchFamily="18" charset="0"/>
                <a:cs typeface="Times New Roman" panose="02020603050405020304" pitchFamily="18" charset="0"/>
              </a:rPr>
              <a:t> </a:t>
            </a:r>
            <a:r>
              <a:rPr lang="en-US" sz="3600" b="0" i="0" u="none" strike="noStrike" cap="none" dirty="0" err="1">
                <a:solidFill>
                  <a:srgbClr val="995733"/>
                </a:solidFill>
                <a:effectLst/>
                <a:latin typeface="Times New Roman" panose="02020603050405020304" pitchFamily="18" charset="0"/>
                <a:cs typeface="Times New Roman" panose="02020603050405020304" pitchFamily="18" charset="0"/>
              </a:rPr>
              <a:t>Gücləndirilmiş</a:t>
            </a:r>
            <a:r>
              <a:rPr lang="en-US" sz="3600" b="0" i="0" u="none" strike="noStrike" cap="none" dirty="0">
                <a:solidFill>
                  <a:srgbClr val="995733"/>
                </a:solidFill>
                <a:effectLst/>
                <a:latin typeface="Times New Roman" panose="02020603050405020304" pitchFamily="18" charset="0"/>
                <a:cs typeface="Times New Roman" panose="02020603050405020304" pitchFamily="18" charset="0"/>
              </a:rPr>
              <a:t> </a:t>
            </a:r>
            <a:r>
              <a:rPr lang="en-US" sz="3600" b="0" i="0" u="none" strike="noStrike" cap="none" dirty="0" err="1">
                <a:solidFill>
                  <a:srgbClr val="995733"/>
                </a:solidFill>
                <a:effectLst/>
                <a:latin typeface="Times New Roman" panose="02020603050405020304" pitchFamily="18" charset="0"/>
                <a:cs typeface="Times New Roman" panose="02020603050405020304" pitchFamily="18" charset="0"/>
              </a:rPr>
              <a:t>Əks</a:t>
            </a:r>
            <a:r>
              <a:rPr lang="en-US" sz="3600" b="0" i="0" u="none" strike="noStrike" cap="none" dirty="0">
                <a:solidFill>
                  <a:srgbClr val="995733"/>
                </a:solidFill>
                <a:effectLst/>
                <a:latin typeface="Times New Roman" panose="02020603050405020304" pitchFamily="18" charset="0"/>
                <a:cs typeface="Times New Roman" panose="02020603050405020304" pitchFamily="18" charset="0"/>
              </a:rPr>
              <a:t> </a:t>
            </a:r>
            <a:r>
              <a:rPr lang="en-US" sz="3600" b="0" i="0" u="none" strike="noStrike" cap="none" dirty="0" err="1">
                <a:solidFill>
                  <a:srgbClr val="995733"/>
                </a:solidFill>
                <a:effectLst/>
                <a:latin typeface="Times New Roman" panose="02020603050405020304" pitchFamily="18" charset="0"/>
                <a:cs typeface="Times New Roman" panose="02020603050405020304" pitchFamily="18" charset="0"/>
              </a:rPr>
              <a:t>Pulsasiya</a:t>
            </a:r>
            <a:endParaRPr lang="x-none" dirty="0"/>
          </a:p>
        </p:txBody>
      </p:sp>
      <p:pic>
        <p:nvPicPr>
          <p:cNvPr id="1026" name="Picture 2" descr="What is EECP (Enhanced External Counterpulsation)? | Flow Therapy">
            <a:extLst>
              <a:ext uri="{FF2B5EF4-FFF2-40B4-BE49-F238E27FC236}">
                <a16:creationId xmlns="" xmlns:a16="http://schemas.microsoft.com/office/drawing/2014/main" id="{F6045D27-3ED0-DDD3-032C-F60F2AE3BBD8}"/>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432863" y="2366963"/>
            <a:ext cx="7326274" cy="3424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607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DBE798-0FDA-A0DF-F9DE-A1737A420B86}"/>
              </a:ext>
            </a:extLst>
          </p:cNvPr>
          <p:cNvSpPr>
            <a:spLocks noGrp="1"/>
          </p:cNvSpPr>
          <p:nvPr>
            <p:ph type="title"/>
          </p:nvPr>
        </p:nvSpPr>
        <p:spPr/>
        <p:txBody>
          <a:bodyPr/>
          <a:lstStyle/>
          <a:p>
            <a:r>
              <a:rPr lang="en-US" sz="3600" b="0" i="0" u="none" strike="noStrike" cap="none" dirty="0">
                <a:solidFill>
                  <a:srgbClr val="995733"/>
                </a:solidFill>
                <a:effectLst/>
                <a:latin typeface="Times New Roman" panose="02020603050405020304" pitchFamily="18" charset="0"/>
                <a:cs typeface="Times New Roman" panose="02020603050405020304" pitchFamily="18" charset="0"/>
              </a:rPr>
              <a:t>External Enhanced </a:t>
            </a:r>
            <a:r>
              <a:rPr lang="en-US" sz="3600" b="0" i="0" u="none" strike="noStrike" cap="none" dirty="0" err="1">
                <a:solidFill>
                  <a:srgbClr val="995733"/>
                </a:solidFill>
                <a:effectLst/>
                <a:latin typeface="Times New Roman" panose="02020603050405020304" pitchFamily="18" charset="0"/>
                <a:cs typeface="Times New Roman" panose="02020603050405020304" pitchFamily="18" charset="0"/>
              </a:rPr>
              <a:t>Counterpulsation</a:t>
            </a:r>
            <a:r>
              <a:rPr lang="en-US" sz="3600" b="0" i="0" u="none" strike="noStrike" cap="none" dirty="0">
                <a:solidFill>
                  <a:srgbClr val="995733"/>
                </a:solidFill>
                <a:effectLst/>
                <a:latin typeface="Times New Roman" panose="02020603050405020304" pitchFamily="18" charset="0"/>
                <a:cs typeface="Times New Roman" panose="02020603050405020304" pitchFamily="18" charset="0"/>
              </a:rPr>
              <a:t/>
            </a:r>
            <a:br>
              <a:rPr lang="en-US" sz="3600" b="0" i="0" u="none" strike="noStrike" cap="none" dirty="0">
                <a:solidFill>
                  <a:srgbClr val="995733"/>
                </a:solidFill>
                <a:effectLst/>
                <a:latin typeface="Times New Roman" panose="02020603050405020304" pitchFamily="18" charset="0"/>
                <a:cs typeface="Times New Roman" panose="02020603050405020304" pitchFamily="18" charset="0"/>
              </a:rPr>
            </a:br>
            <a:r>
              <a:rPr lang="en-US" sz="3600" b="0" i="0" u="none" strike="noStrike" cap="none" dirty="0" err="1">
                <a:solidFill>
                  <a:srgbClr val="995733"/>
                </a:solidFill>
                <a:effectLst/>
                <a:latin typeface="Times New Roman" panose="02020603050405020304" pitchFamily="18" charset="0"/>
                <a:cs typeface="Times New Roman" panose="02020603050405020304" pitchFamily="18" charset="0"/>
              </a:rPr>
              <a:t>Xarici</a:t>
            </a:r>
            <a:r>
              <a:rPr lang="en-US" sz="3600" b="0" i="0" u="none" strike="noStrike" cap="none" dirty="0">
                <a:solidFill>
                  <a:srgbClr val="995733"/>
                </a:solidFill>
                <a:effectLst/>
                <a:latin typeface="Times New Roman" panose="02020603050405020304" pitchFamily="18" charset="0"/>
                <a:cs typeface="Times New Roman" panose="02020603050405020304" pitchFamily="18" charset="0"/>
              </a:rPr>
              <a:t> </a:t>
            </a:r>
            <a:r>
              <a:rPr lang="en-US" sz="3600" b="0" i="0" u="none" strike="noStrike" cap="none" dirty="0" err="1">
                <a:solidFill>
                  <a:srgbClr val="995733"/>
                </a:solidFill>
                <a:effectLst/>
                <a:latin typeface="Times New Roman" panose="02020603050405020304" pitchFamily="18" charset="0"/>
                <a:cs typeface="Times New Roman" panose="02020603050405020304" pitchFamily="18" charset="0"/>
              </a:rPr>
              <a:t>Gücləndirilmiş</a:t>
            </a:r>
            <a:r>
              <a:rPr lang="en-US" sz="3600" b="0" i="0" u="none" strike="noStrike" cap="none" dirty="0">
                <a:solidFill>
                  <a:srgbClr val="995733"/>
                </a:solidFill>
                <a:effectLst/>
                <a:latin typeface="Times New Roman" panose="02020603050405020304" pitchFamily="18" charset="0"/>
                <a:cs typeface="Times New Roman" panose="02020603050405020304" pitchFamily="18" charset="0"/>
              </a:rPr>
              <a:t> </a:t>
            </a:r>
            <a:r>
              <a:rPr lang="en-US" sz="3600" b="0" i="0" u="none" strike="noStrike" cap="none" dirty="0" err="1">
                <a:solidFill>
                  <a:srgbClr val="995733"/>
                </a:solidFill>
                <a:effectLst/>
                <a:latin typeface="Times New Roman" panose="02020603050405020304" pitchFamily="18" charset="0"/>
                <a:cs typeface="Times New Roman" panose="02020603050405020304" pitchFamily="18" charset="0"/>
              </a:rPr>
              <a:t>Əks</a:t>
            </a:r>
            <a:r>
              <a:rPr lang="en-US" sz="3600" b="0" i="0" u="none" strike="noStrike" cap="none" dirty="0">
                <a:solidFill>
                  <a:srgbClr val="995733"/>
                </a:solidFill>
                <a:effectLst/>
                <a:latin typeface="Times New Roman" panose="02020603050405020304" pitchFamily="18" charset="0"/>
                <a:cs typeface="Times New Roman" panose="02020603050405020304" pitchFamily="18" charset="0"/>
              </a:rPr>
              <a:t> </a:t>
            </a:r>
            <a:r>
              <a:rPr lang="en-US" sz="3600" b="0" i="0" u="none" strike="noStrike" cap="none" dirty="0" err="1">
                <a:solidFill>
                  <a:srgbClr val="995733"/>
                </a:solidFill>
                <a:effectLst/>
                <a:latin typeface="Times New Roman" panose="02020603050405020304" pitchFamily="18" charset="0"/>
                <a:cs typeface="Times New Roman" panose="02020603050405020304" pitchFamily="18" charset="0"/>
              </a:rPr>
              <a:t>Pulsasiya</a:t>
            </a:r>
            <a:endParaRPr lang="x-none" dirty="0"/>
          </a:p>
        </p:txBody>
      </p:sp>
      <p:pic>
        <p:nvPicPr>
          <p:cNvPr id="3074" name="Picture 2" descr="External Counterpulsation - an overview | ScienceDirect Topics">
            <a:extLst>
              <a:ext uri="{FF2B5EF4-FFF2-40B4-BE49-F238E27FC236}">
                <a16:creationId xmlns="" xmlns:a16="http://schemas.microsoft.com/office/drawing/2014/main" id="{64C71F33-D78F-AD66-E14C-86286FDB1B7F}"/>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448789" y="2561430"/>
            <a:ext cx="9464633" cy="4088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384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71F302-E4A0-CE59-5DDD-F223E0EBCDDD}"/>
              </a:ext>
            </a:extLst>
          </p:cNvPr>
          <p:cNvSpPr>
            <a:spLocks noGrp="1"/>
          </p:cNvSpPr>
          <p:nvPr>
            <p:ph type="title"/>
          </p:nvPr>
        </p:nvSpPr>
        <p:spPr/>
        <p:txBody>
          <a:bodyPr>
            <a:normAutofit/>
          </a:bodyPr>
          <a:lstStyle/>
          <a:p>
            <a:r>
              <a:rPr lang="en-US" sz="3200" b="0" i="0" u="none" strike="noStrike" cap="none" dirty="0">
                <a:solidFill>
                  <a:schemeClr val="accent4">
                    <a:lumMod val="50000"/>
                  </a:schemeClr>
                </a:solidFill>
                <a:effectLst/>
                <a:latin typeface="Times New Roman" panose="02020603050405020304" pitchFamily="18" charset="0"/>
                <a:cs typeface="Times New Roman" panose="02020603050405020304" pitchFamily="18" charset="0"/>
              </a:rPr>
              <a:t>Multicenter Study Of Enhanced External </a:t>
            </a:r>
            <a:r>
              <a:rPr lang="en-US" sz="3200" b="0" i="0" u="none" strike="noStrike" cap="none" dirty="0" err="1">
                <a:solidFill>
                  <a:schemeClr val="accent4">
                    <a:lumMod val="50000"/>
                  </a:schemeClr>
                </a:solidFill>
                <a:effectLst/>
                <a:latin typeface="Times New Roman" panose="02020603050405020304" pitchFamily="18" charset="0"/>
                <a:cs typeface="Times New Roman" panose="02020603050405020304" pitchFamily="18" charset="0"/>
              </a:rPr>
              <a:t>Counterpulsation</a:t>
            </a:r>
            <a:r>
              <a:rPr lang="en-US" sz="3200" b="0" i="0" u="none" strike="noStrike" cap="none" dirty="0">
                <a:solidFill>
                  <a:schemeClr val="accent4">
                    <a:lumMod val="50000"/>
                  </a:schemeClr>
                </a:solidFill>
                <a:effectLst/>
                <a:latin typeface="Times New Roman" panose="02020603050405020304" pitchFamily="18" charset="0"/>
                <a:cs typeface="Times New Roman" panose="02020603050405020304" pitchFamily="18" charset="0"/>
              </a:rPr>
              <a:t> (MUST-EECP) </a:t>
            </a:r>
            <a:r>
              <a:rPr lang="en-US" sz="3200" b="0" i="0" u="none" strike="noStrike" cap="none" dirty="0" err="1">
                <a:solidFill>
                  <a:schemeClr val="accent4">
                    <a:lumMod val="50000"/>
                  </a:schemeClr>
                </a:solidFill>
                <a:effectLst/>
                <a:latin typeface="Times New Roman" panose="02020603050405020304" pitchFamily="18" charset="0"/>
                <a:cs typeface="Times New Roman" panose="02020603050405020304" pitchFamily="18" charset="0"/>
              </a:rPr>
              <a:t>Tətqiqatı</a:t>
            </a:r>
            <a:endParaRPr lang="x-none" sz="3200" cap="none"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DA4E3E1C-23A6-E27B-2D6A-3B15B9A6ECB2}"/>
              </a:ext>
            </a:extLst>
          </p:cNvPr>
          <p:cNvSpPr>
            <a:spLocks noGrp="1"/>
          </p:cNvSpPr>
          <p:nvPr>
            <p:ph idx="1"/>
          </p:nvPr>
        </p:nvSpPr>
        <p:spPr/>
        <p:txBody>
          <a:bodyPr>
            <a:normAutofit/>
          </a:bodyPr>
          <a:lstStyle/>
          <a:p>
            <a:r>
              <a:rPr lang="en-US" cap="none" dirty="0"/>
              <a:t> </a:t>
            </a:r>
            <a:r>
              <a:rPr lang="en-US" sz="2400" cap="none" dirty="0" err="1">
                <a:latin typeface="Times New Roman" panose="02020603050405020304" pitchFamily="18" charset="0"/>
                <a:cs typeface="Times New Roman" panose="02020603050405020304" pitchFamily="18" charset="0"/>
              </a:rPr>
              <a:t>Stenokardiya</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epizodlarının</a:t>
            </a:r>
            <a:r>
              <a:rPr lang="en-US" sz="2400" cap="none" dirty="0">
                <a:latin typeface="Times New Roman" panose="02020603050405020304" pitchFamily="18" charset="0"/>
                <a:cs typeface="Times New Roman" panose="02020603050405020304" pitchFamily="18" charset="0"/>
              </a:rPr>
              <a:t> ~ 25% </a:t>
            </a:r>
            <a:r>
              <a:rPr lang="en-US" sz="2400" cap="none" dirty="0" err="1">
                <a:latin typeface="Times New Roman" panose="02020603050405020304" pitchFamily="18" charset="0"/>
                <a:cs typeface="Times New Roman" panose="02020603050405020304" pitchFamily="18" charset="0"/>
              </a:rPr>
              <a:t>azaldığını</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göstərən</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təkmilləşdirilmiş</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xarici</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əks</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pulsasiya</a:t>
            </a:r>
            <a:r>
              <a:rPr lang="en-US" sz="2400" cap="none" dirty="0">
                <a:latin typeface="Times New Roman" panose="02020603050405020304" pitchFamily="18" charset="0"/>
                <a:cs typeface="Times New Roman" panose="02020603050405020304" pitchFamily="18" charset="0"/>
              </a:rPr>
              <a:t> (MUST-EECP) </a:t>
            </a:r>
            <a:r>
              <a:rPr lang="en-US" sz="2400" cap="none" dirty="0" err="1">
                <a:latin typeface="Times New Roman" panose="02020603050405020304" pitchFamily="18" charset="0"/>
                <a:cs typeface="Times New Roman" panose="02020603050405020304" pitchFamily="18" charset="0"/>
              </a:rPr>
              <a:t>sınağı</a:t>
            </a:r>
            <a:r>
              <a:rPr lang="en-US" sz="2400" cap="none" dirty="0">
                <a:latin typeface="Times New Roman" panose="02020603050405020304" pitchFamily="18" charset="0"/>
                <a:cs typeface="Times New Roman" panose="02020603050405020304" pitchFamily="18" charset="0"/>
              </a:rPr>
              <a:t> (n=139) </a:t>
            </a:r>
            <a:r>
              <a:rPr lang="en-US" sz="2400" cap="none" dirty="0" err="1">
                <a:latin typeface="Times New Roman" panose="02020603050405020304" pitchFamily="18" charset="0"/>
                <a:cs typeface="Times New Roman" panose="02020603050405020304" pitchFamily="18" charset="0"/>
              </a:rPr>
              <a:t>olan</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çoxmərkəzli</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tədqiqatdır</a:t>
            </a:r>
            <a:r>
              <a:rPr lang="en-US" sz="2400" cap="none" dirty="0" smtClean="0"/>
              <a:t>.</a:t>
            </a:r>
            <a:endParaRPr lang="az-Latn-AZ" sz="2400" cap="none" dirty="0" smtClean="0"/>
          </a:p>
          <a:p>
            <a:pPr marL="0" lvl="0" indent="0">
              <a:spcBef>
                <a:spcPct val="0"/>
              </a:spcBef>
              <a:spcAft>
                <a:spcPts val="600"/>
              </a:spcAft>
              <a:buNone/>
            </a:pPr>
            <a:endParaRPr lang="az-Latn-AZ" altLang="en-US" sz="800" i="1" dirty="0" smtClean="0">
              <a:solidFill>
                <a:srgbClr val="333333"/>
              </a:solidFill>
            </a:endParaRPr>
          </a:p>
          <a:p>
            <a:pPr marL="0" lvl="0" indent="0">
              <a:spcBef>
                <a:spcPct val="0"/>
              </a:spcBef>
              <a:spcAft>
                <a:spcPts val="600"/>
              </a:spcAft>
              <a:buNone/>
            </a:pPr>
            <a:endParaRPr lang="az-Latn-AZ" altLang="en-US" sz="800" i="1" dirty="0" smtClean="0">
              <a:solidFill>
                <a:srgbClr val="333333"/>
              </a:solidFill>
            </a:endParaRPr>
          </a:p>
          <a:p>
            <a:pPr marL="0" lvl="0" indent="0">
              <a:spcBef>
                <a:spcPct val="0"/>
              </a:spcBef>
              <a:spcAft>
                <a:spcPts val="600"/>
              </a:spcAft>
              <a:buNone/>
            </a:pPr>
            <a:endParaRPr lang="az-Latn-AZ" altLang="en-US" sz="800" i="1" dirty="0" smtClean="0">
              <a:solidFill>
                <a:srgbClr val="333333"/>
              </a:solidFill>
            </a:endParaRPr>
          </a:p>
          <a:p>
            <a:pPr marL="0" lvl="0" indent="0">
              <a:spcBef>
                <a:spcPct val="0"/>
              </a:spcBef>
              <a:spcAft>
                <a:spcPts val="600"/>
              </a:spcAft>
              <a:buNone/>
            </a:pPr>
            <a:endParaRPr lang="az-Latn-AZ" altLang="en-US" sz="800" i="1" dirty="0" smtClean="0">
              <a:solidFill>
                <a:srgbClr val="333333"/>
              </a:solidFill>
            </a:endParaRPr>
          </a:p>
          <a:p>
            <a:pPr marL="0" lvl="0" indent="0">
              <a:spcBef>
                <a:spcPct val="0"/>
              </a:spcBef>
              <a:spcAft>
                <a:spcPts val="600"/>
              </a:spcAft>
              <a:buNone/>
            </a:pPr>
            <a:endParaRPr lang="az-Latn-AZ" altLang="en-US" sz="800" i="1" dirty="0" smtClean="0">
              <a:solidFill>
                <a:srgbClr val="333333"/>
              </a:solidFill>
            </a:endParaRPr>
          </a:p>
          <a:p>
            <a:pPr marL="0" lvl="0" indent="0">
              <a:spcBef>
                <a:spcPct val="0"/>
              </a:spcBef>
              <a:spcAft>
                <a:spcPts val="600"/>
              </a:spcAft>
              <a:buNone/>
            </a:pPr>
            <a:endParaRPr lang="az-Latn-AZ" altLang="en-US" sz="800" i="1" dirty="0" smtClean="0">
              <a:solidFill>
                <a:srgbClr val="333333"/>
              </a:solidFill>
            </a:endParaRPr>
          </a:p>
          <a:p>
            <a:pPr marL="0" lvl="0" indent="0">
              <a:spcBef>
                <a:spcPct val="0"/>
              </a:spcBef>
              <a:spcAft>
                <a:spcPts val="600"/>
              </a:spcAft>
              <a:buNone/>
            </a:pPr>
            <a:endParaRPr lang="az-Latn-AZ" altLang="en-US" sz="800" i="1" dirty="0" smtClean="0">
              <a:solidFill>
                <a:srgbClr val="333333"/>
              </a:solidFill>
            </a:endParaRPr>
          </a:p>
          <a:p>
            <a:pPr marL="0" lvl="0" indent="0">
              <a:spcBef>
                <a:spcPct val="0"/>
              </a:spcBef>
              <a:spcAft>
                <a:spcPts val="600"/>
              </a:spcAft>
              <a:buNone/>
            </a:pPr>
            <a:endParaRPr lang="az-Latn-AZ" altLang="en-US" sz="800" i="1" dirty="0" smtClean="0">
              <a:solidFill>
                <a:srgbClr val="333333"/>
              </a:solidFill>
            </a:endParaRPr>
          </a:p>
          <a:p>
            <a:pPr marL="0" lvl="0" indent="0">
              <a:spcBef>
                <a:spcPct val="0"/>
              </a:spcBef>
              <a:spcAft>
                <a:spcPts val="600"/>
              </a:spcAft>
              <a:buNone/>
            </a:pPr>
            <a:endParaRPr lang="az-Latn-AZ" altLang="en-US" sz="800" i="1" dirty="0" smtClean="0">
              <a:solidFill>
                <a:srgbClr val="333333"/>
              </a:solidFill>
            </a:endParaRPr>
          </a:p>
          <a:p>
            <a:pPr marL="0" lvl="0" indent="0">
              <a:spcBef>
                <a:spcPct val="0"/>
              </a:spcBef>
              <a:spcAft>
                <a:spcPts val="600"/>
              </a:spcAft>
              <a:buNone/>
            </a:pPr>
            <a:r>
              <a:rPr lang="en-US" altLang="en-US" sz="800" i="1" dirty="0" err="1" smtClean="0">
                <a:solidFill>
                  <a:srgbClr val="333333"/>
                </a:solidFill>
              </a:rPr>
              <a:t>Eur</a:t>
            </a:r>
            <a:r>
              <a:rPr lang="en-US" altLang="en-US" sz="800" i="1" dirty="0" smtClean="0">
                <a:solidFill>
                  <a:srgbClr val="333333"/>
                </a:solidFill>
              </a:rPr>
              <a:t> Heart J</a:t>
            </a:r>
            <a:r>
              <a:rPr lang="en-US" altLang="en-US" sz="800" dirty="0" smtClean="0">
                <a:solidFill>
                  <a:srgbClr val="333333"/>
                </a:solidFill>
              </a:rPr>
              <a:t>, Volume 42, Issue 3, 14 January 2021, Pages 269–283, </a:t>
            </a:r>
            <a:r>
              <a:rPr lang="en-US" altLang="en-US" sz="800" dirty="0" smtClean="0">
                <a:solidFill>
                  <a:srgbClr val="333333"/>
                </a:solidFill>
                <a:hlinkClick r:id="rId3"/>
              </a:rPr>
              <a:t>https://doi.org/10.1093/eurheartj/ehaa820</a:t>
            </a:r>
            <a:endParaRPr lang="en-US" altLang="en-US" sz="800" dirty="0" smtClean="0">
              <a:solidFill>
                <a:srgbClr val="333333"/>
              </a:solidFill>
            </a:endParaRPr>
          </a:p>
          <a:p>
            <a:pPr marL="0" lvl="0" indent="0">
              <a:spcBef>
                <a:spcPct val="0"/>
              </a:spcBef>
              <a:spcAft>
                <a:spcPts val="600"/>
              </a:spcAft>
              <a:buNone/>
            </a:pPr>
            <a:r>
              <a:rPr lang="en-US" altLang="en-US" sz="800" dirty="0" smtClean="0">
                <a:solidFill>
                  <a:srgbClr val="2A2A2A"/>
                </a:solidFill>
              </a:rPr>
              <a:t>The content of this slide may be subject to copyright: please see the slide notes for details.</a:t>
            </a:r>
            <a:r>
              <a:rPr lang="az-Latn-AZ" altLang="en-US" sz="800" dirty="0" smtClean="0">
                <a:solidFill>
                  <a:srgbClr val="2A2A2A"/>
                </a:solidFill>
              </a:rPr>
              <a:t> </a:t>
            </a:r>
            <a:endParaRPr lang="en-US" sz="800" cap="none" dirty="0"/>
          </a:p>
          <a:p>
            <a:endParaRPr lang="x-none" dirty="0"/>
          </a:p>
        </p:txBody>
      </p:sp>
    </p:spTree>
    <p:extLst>
      <p:ext uri="{BB962C8B-B14F-4D97-AF65-F5344CB8AC3E}">
        <p14:creationId xmlns:p14="http://schemas.microsoft.com/office/powerpoint/2010/main" val="394745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idx="10"/>
          </p:nvPr>
        </p:nvSpPr>
        <p:spPr>
          <a:xfrm>
            <a:off x="0" y="5994400"/>
            <a:ext cx="1023620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42, Issue 3, 14 January 2021, Pages 269–283, </a:t>
            </a:r>
            <a:r>
              <a:rPr lang="en-US" altLang="en-US" sz="1000">
                <a:solidFill>
                  <a:srgbClr val="333333"/>
                </a:solidFill>
                <a:hlinkClick r:id="rId3"/>
              </a:rPr>
              <a:t>https://doi.org/10.1093/eurheartj/ehaa820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609600" y="425451"/>
            <a:ext cx="8144933" cy="946149"/>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dirty="0"/>
              <a:t>Figure 1 </a:t>
            </a:r>
            <a:r>
              <a:rPr lang="en-US" altLang="en-US" b="0" dirty="0" err="1" smtClean="0"/>
              <a:t>aplan</a:t>
            </a:r>
            <a:r>
              <a:rPr lang="en-US" altLang="en-US" b="0" dirty="0" smtClean="0"/>
              <a:t>–Meier </a:t>
            </a:r>
            <a:r>
              <a:rPr lang="en-US" altLang="en-US" b="0" dirty="0"/>
              <a:t>survival curve in 1200 patients with refractory angina; centre line is the estimated fraction </a:t>
            </a:r>
            <a:r>
              <a:rPr lang="en-US" altLang="en-US" b="0" dirty="0" smtClean="0"/>
              <a:t>..</a:t>
            </a:r>
            <a:r>
              <a:rPr lang="az-Latn-AZ" altLang="en-US" b="0" dirty="0" smtClean="0"/>
              <a:t/>
            </a:r>
            <a:br>
              <a:rPr lang="az-Latn-AZ" altLang="en-US" b="0" dirty="0" smtClean="0"/>
            </a:br>
            <a:r>
              <a:rPr b="0" smtClean="0"/>
              <a:t>o</a:t>
            </a:r>
            <a:r>
              <a:rPr lang="az-Latn-AZ" altLang="en-US" b="0" dirty="0" smtClean="0"/>
              <a:t>PTİMİST –TR, İCHEMİA -TR</a:t>
            </a:r>
            <a:r>
              <a:rPr lang="en-US" altLang="en-US" b="0" dirty="0" smtClean="0"/>
              <a:t>.</a:t>
            </a:r>
            <a:r>
              <a:rPr lang="az-Latn-AZ" altLang="en-US" b="0" dirty="0" smtClean="0"/>
              <a:t> 6-9% rast gəlməsi</a:t>
            </a:r>
            <a:endParaRPr lang="en-US" altLang="en-US" b="0" dirty="0"/>
          </a:p>
        </p:txBody>
      </p:sp>
      <p:pic>
        <p:nvPicPr>
          <p:cNvPr id="5124" name="Picture 4" descr="Oxford University Press"/>
          <p:cNvPicPr>
            <a:picLocks noChangeAspect="1"/>
          </p:cNvPicPr>
          <p:nvPr/>
        </p:nvPicPr>
        <p:blipFill>
          <a:blip r:embed="rId4"/>
          <a:stretch>
            <a:fillRect/>
          </a:stretch>
        </p:blipFill>
        <p:spPr>
          <a:xfrm>
            <a:off x="10538883" y="6294439"/>
            <a:ext cx="1411816" cy="244475"/>
          </a:xfrm>
          <a:prstGeom prst="rect">
            <a:avLst/>
          </a:prstGeom>
          <a:noFill/>
          <a:ln>
            <a:noFill/>
            <a:miter lim="800000"/>
          </a:ln>
        </p:spPr>
      </p:pic>
      <p:pic>
        <p:nvPicPr>
          <p:cNvPr id="5125" name="New picture"/>
          <p:cNvPicPr/>
          <p:nvPr/>
        </p:nvPicPr>
        <p:blipFill>
          <a:blip r:embed="rId5"/>
          <a:stretch>
            <a:fillRect/>
          </a:stretch>
        </p:blipFill>
        <p:spPr>
          <a:xfrm>
            <a:off x="2556934" y="1371600"/>
            <a:ext cx="7085087" cy="4457700"/>
          </a:xfrm>
          <a:prstGeom prst="rect">
            <a:avLst/>
          </a:prstGeom>
        </p:spPr>
      </p:pic>
      <p:pic>
        <p:nvPicPr>
          <p:cNvPr id="5126" name="New picture"/>
          <p:cNvPicPr/>
          <p:nvPr/>
        </p:nvPicPr>
        <p:blipFill>
          <a:blip r:embed="rId6"/>
          <a:stretch>
            <a:fillRect/>
          </a:stretch>
        </p:blipFill>
        <p:spPr>
          <a:xfrm>
            <a:off x="10086988" y="425450"/>
            <a:ext cx="1495411" cy="508000"/>
          </a:xfrm>
          <a:prstGeom prst="rect">
            <a:avLst/>
          </a:prstGeo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1219199"/>
            <a:ext cx="10364451" cy="4572000"/>
          </a:xfrm>
        </p:spPr>
        <p:txBody>
          <a:bodyPr>
            <a:normAutofit fontScale="90000"/>
          </a:bodyPr>
          <a:lstStyle/>
          <a:p>
            <a:r>
              <a:rPr lang="az-Latn-AZ" dirty="0" smtClean="0"/>
              <a:t/>
            </a:r>
            <a:br>
              <a:rPr lang="az-Latn-AZ" dirty="0" smtClean="0"/>
            </a:br>
            <a:r>
              <a:rPr lang="az-Latn-AZ" dirty="0" smtClean="0"/>
              <a:t/>
            </a:r>
            <a:br>
              <a:rPr lang="az-Latn-AZ" dirty="0" smtClean="0"/>
            </a:br>
            <a:r>
              <a:rPr lang="az-Latn-AZ" dirty="0" smtClean="0"/>
              <a:t/>
            </a:r>
            <a:br>
              <a:rPr lang="az-Latn-AZ" dirty="0" smtClean="0"/>
            </a:br>
            <a:r>
              <a:rPr lang="az-Latn-AZ" dirty="0" smtClean="0"/>
              <a:t/>
            </a:r>
            <a:br>
              <a:rPr lang="az-Latn-AZ" dirty="0" smtClean="0"/>
            </a:br>
            <a:r>
              <a:rPr lang="en-US" dirty="0" err="1" smtClean="0"/>
              <a:t>Trimetazidine</a:t>
            </a:r>
            <a:r>
              <a:rPr lang="en-US" dirty="0" smtClean="0"/>
              <a:t> Improves the Outcome of EECP Therapy in Patients with Refractory </a:t>
            </a:r>
            <a:r>
              <a:rPr lang="en-US" sz="3100" dirty="0" smtClean="0"/>
              <a:t>Angina Pectoris</a:t>
            </a:r>
            <a:r>
              <a:rPr lang="en-US" sz="2000" dirty="0" smtClean="0"/>
              <a:t/>
            </a:r>
            <a:br>
              <a:rPr lang="en-US" sz="2000" dirty="0" smtClean="0"/>
            </a:br>
            <a:r>
              <a:rPr lang="az-Latn-AZ" sz="2000" dirty="0" smtClean="0"/>
              <a:t/>
            </a:r>
            <a:br>
              <a:rPr lang="az-Latn-AZ" sz="2000" dirty="0" smtClean="0"/>
            </a:br>
            <a:r>
              <a:rPr lang="az-Latn-AZ" sz="2000" dirty="0" smtClean="0"/>
              <a:t/>
            </a:r>
            <a:br>
              <a:rPr lang="az-Latn-AZ" sz="2000" dirty="0" smtClean="0"/>
            </a:br>
            <a:r>
              <a:rPr lang="en-US" sz="2000" u="sng" dirty="0" err="1" smtClean="0">
                <a:hlinkClick r:id="rId2"/>
              </a:rPr>
              <a:t>Saad</a:t>
            </a:r>
            <a:r>
              <a:rPr lang="en-US" sz="2000" u="sng" dirty="0" smtClean="0">
                <a:hlinkClick r:id="rId2"/>
              </a:rPr>
              <a:t> </a:t>
            </a:r>
            <a:r>
              <a:rPr lang="en-US" sz="2000" u="sng" dirty="0" err="1" smtClean="0">
                <a:hlinkClick r:id="rId2"/>
              </a:rPr>
              <a:t>Rasool</a:t>
            </a:r>
            <a:r>
              <a:rPr lang="en-US" sz="2000" u="sng" dirty="0" smtClean="0">
                <a:hlinkClick r:id="rId2"/>
              </a:rPr>
              <a:t> Shaker</a:t>
            </a:r>
            <a:r>
              <a:rPr lang="en-US" sz="2000" dirty="0" smtClean="0"/>
              <a:t>,</a:t>
            </a:r>
            <a:r>
              <a:rPr lang="en-US" sz="2000" baseline="30000" dirty="0" smtClean="0"/>
              <a:t>1</a:t>
            </a:r>
            <a:r>
              <a:rPr lang="en-US" sz="2000" dirty="0" smtClean="0"/>
              <a:t> </a:t>
            </a:r>
            <a:r>
              <a:rPr lang="en-US" sz="2000" u="sng" dirty="0" err="1" smtClean="0">
                <a:hlinkClick r:id="rId3"/>
              </a:rPr>
              <a:t>Fadhil</a:t>
            </a:r>
            <a:r>
              <a:rPr lang="en-US" sz="2000" u="sng" dirty="0" smtClean="0">
                <a:hlinkClick r:id="rId3"/>
              </a:rPr>
              <a:t> Al-Amran</a:t>
            </a:r>
            <a:r>
              <a:rPr lang="en-US" sz="2000" dirty="0" smtClean="0"/>
              <a:t>,</a:t>
            </a:r>
            <a:r>
              <a:rPr lang="en-US" sz="2000" baseline="30000" dirty="0" smtClean="0"/>
              <a:t>2</a:t>
            </a:r>
            <a:r>
              <a:rPr lang="en-US" sz="2000" dirty="0" smtClean="0"/>
              <a:t> </a:t>
            </a:r>
            <a:r>
              <a:rPr lang="en-US" sz="2000" u="sng" dirty="0" err="1" smtClean="0">
                <a:hlinkClick r:id="rId4"/>
              </a:rPr>
              <a:t>Ghizal</a:t>
            </a:r>
            <a:r>
              <a:rPr lang="en-US" sz="2000" u="sng" dirty="0" smtClean="0">
                <a:hlinkClick r:id="rId4"/>
              </a:rPr>
              <a:t> Fatima</a:t>
            </a:r>
            <a:r>
              <a:rPr lang="en-US" sz="2000" dirty="0" smtClean="0"/>
              <a:t>,</a:t>
            </a:r>
            <a:r>
              <a:rPr lang="en-US" sz="2000" baseline="30000" dirty="0" smtClean="0"/>
              <a:t>3</a:t>
            </a:r>
            <a:r>
              <a:rPr lang="en-US" sz="2000" dirty="0" smtClean="0"/>
              <a:t> </a:t>
            </a:r>
            <a:r>
              <a:rPr lang="en-US" sz="2000" u="sng" dirty="0" err="1" smtClean="0">
                <a:hlinkClick r:id="rId5"/>
              </a:rPr>
              <a:t>Hayder</a:t>
            </a:r>
            <a:r>
              <a:rPr lang="en-US" sz="2000" u="sng" dirty="0" smtClean="0">
                <a:hlinkClick r:id="rId5"/>
              </a:rPr>
              <a:t> Al-Aubaid</a:t>
            </a:r>
            <a:r>
              <a:rPr lang="en-US" sz="2000" dirty="0" smtClean="0"/>
              <a:t>,</a:t>
            </a:r>
            <a:r>
              <a:rPr lang="en-US" sz="2000" baseline="30000" dirty="0" smtClean="0"/>
              <a:t>4</a:t>
            </a:r>
            <a:r>
              <a:rPr lang="en-US" sz="2000" dirty="0" smtClean="0"/>
              <a:t> and </a:t>
            </a:r>
            <a:r>
              <a:rPr lang="en-US" sz="2000" u="sng" dirty="0" err="1" smtClean="0">
                <a:hlinkClick r:id="rId6"/>
              </a:rPr>
              <a:t>Najah</a:t>
            </a:r>
            <a:r>
              <a:rPr lang="en-US" sz="2000" u="sng" dirty="0" smtClean="0">
                <a:hlinkClick r:id="rId6"/>
              </a:rPr>
              <a:t> R Hadi</a:t>
            </a:r>
            <a:r>
              <a:rPr lang="en-US" sz="2000" baseline="30000" dirty="0" smtClean="0"/>
              <a:t>1</a:t>
            </a:r>
            <a:r>
              <a:rPr lang="en-US" sz="2000" dirty="0" smtClean="0"/>
              <a:t/>
            </a:r>
            <a:br>
              <a:rPr lang="en-US" sz="2000" dirty="0" smtClean="0"/>
            </a:br>
            <a:r>
              <a:rPr lang="en-US" dirty="0" smtClean="0"/>
              <a:t>Abstract</a:t>
            </a:r>
            <a:br>
              <a:rPr lang="en-US" dirty="0" smtClean="0"/>
            </a:br>
            <a:endParaRPr lang="ru-RU" dirty="0"/>
          </a:p>
        </p:txBody>
      </p:sp>
      <p:sp>
        <p:nvSpPr>
          <p:cNvPr id="3" name="Содержимое 2"/>
          <p:cNvSpPr>
            <a:spLocks noGrp="1"/>
          </p:cNvSpPr>
          <p:nvPr>
            <p:ph idx="1"/>
          </p:nvPr>
        </p:nvSpPr>
        <p:spPr>
          <a:xfrm>
            <a:off x="913775" y="2928730"/>
            <a:ext cx="10364452" cy="2862470"/>
          </a:xfrm>
        </p:spPr>
        <p:txBody>
          <a:bodyPr/>
          <a:lstStyle/>
          <a:p>
            <a:r>
              <a:rPr lang="en-US" b="1" dirty="0" smtClean="0"/>
              <a:t>Effect of TMZ and EECP </a:t>
            </a:r>
            <a:r>
              <a:rPr lang="en-US" b="1" dirty="0" err="1" smtClean="0"/>
              <a:t>thrapyon</a:t>
            </a:r>
            <a:r>
              <a:rPr lang="en-US" b="1" dirty="0" smtClean="0"/>
              <a:t> IL-1β serum level, comparison between Post</a:t>
            </a:r>
            <a:r>
              <a:rPr lang="az-Latn-AZ" b="1" dirty="0" smtClean="0"/>
              <a:t> </a:t>
            </a:r>
            <a:r>
              <a:rPr lang="en-US" b="1" dirty="0" smtClean="0">
                <a:solidFill>
                  <a:srgbClr val="FF0000"/>
                </a:solidFill>
              </a:rPr>
              <a:t>TMZ</a:t>
            </a:r>
            <a:r>
              <a:rPr lang="az-Latn-AZ" b="1" dirty="0" smtClean="0">
                <a:solidFill>
                  <a:srgbClr val="FF0000"/>
                </a:solidFill>
              </a:rPr>
              <a:t> + </a:t>
            </a:r>
            <a:r>
              <a:rPr lang="en-US" b="1" dirty="0" smtClean="0">
                <a:solidFill>
                  <a:srgbClr val="FF0000"/>
                </a:solidFill>
              </a:rPr>
              <a:t>EECP </a:t>
            </a:r>
            <a:r>
              <a:rPr lang="en-US" b="1" dirty="0" smtClean="0"/>
              <a:t>therapy and Post-EECP therapy</a:t>
            </a:r>
            <a:r>
              <a:rPr lang="az-Latn-AZ" b="1" dirty="0" smtClean="0"/>
              <a:t> </a:t>
            </a:r>
            <a:r>
              <a:rPr lang="az-Latn-AZ" dirty="0" smtClean="0"/>
              <a:t> </a:t>
            </a:r>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489E18-2A0A-44B2-0AE0-C84A052D12BF}"/>
              </a:ext>
            </a:extLst>
          </p:cNvPr>
          <p:cNvSpPr>
            <a:spLocks noGrp="1"/>
          </p:cNvSpPr>
          <p:nvPr>
            <p:ph type="title"/>
          </p:nvPr>
        </p:nvSpPr>
        <p:spPr/>
        <p:txBody>
          <a:bodyPr>
            <a:normAutofit/>
          </a:bodyPr>
          <a:lstStyle/>
          <a:p>
            <a:r>
              <a:rPr lang="en-US" b="0" i="0" u="none" strike="noStrike" dirty="0">
                <a:solidFill>
                  <a:srgbClr val="995733"/>
                </a:solidFill>
                <a:effectLst/>
                <a:latin typeface="Times New Roman" panose="02020603050405020304" pitchFamily="18" charset="0"/>
                <a:cs typeface="Times New Roman" panose="02020603050405020304" pitchFamily="18" charset="0"/>
              </a:rPr>
              <a:t/>
            </a:r>
            <a:br>
              <a:rPr lang="en-US" b="0" i="0" u="none" strike="noStrike" dirty="0">
                <a:solidFill>
                  <a:srgbClr val="995733"/>
                </a:solidFill>
                <a:effectLst/>
                <a:latin typeface="Times New Roman" panose="02020603050405020304" pitchFamily="18" charset="0"/>
                <a:cs typeface="Times New Roman" panose="02020603050405020304" pitchFamily="18" charset="0"/>
              </a:rPr>
            </a:br>
            <a:r>
              <a:rPr lang="en-US" b="0" i="0" u="none" strike="noStrike" dirty="0">
                <a:solidFill>
                  <a:srgbClr val="995733"/>
                </a:solidFill>
                <a:effectLst/>
                <a:latin typeface="Times New Roman" panose="02020603050405020304" pitchFamily="18" charset="0"/>
                <a:cs typeface="Times New Roman" panose="02020603050405020304" pitchFamily="18" charset="0"/>
              </a:rPr>
              <a:t>EECP- </a:t>
            </a:r>
            <a:r>
              <a:rPr lang="en-US" b="0" i="0" u="none" strike="noStrike" cap="none" dirty="0" err="1">
                <a:solidFill>
                  <a:schemeClr val="accent4">
                    <a:lumMod val="50000"/>
                  </a:schemeClr>
                </a:solidFill>
                <a:effectLst/>
                <a:latin typeface="Times New Roman" panose="02020603050405020304" pitchFamily="18" charset="0"/>
                <a:cs typeface="Times New Roman" panose="02020603050405020304" pitchFamily="18" charset="0"/>
              </a:rPr>
              <a:t>Ə</a:t>
            </a:r>
            <a:r>
              <a:rPr lang="en-US" cap="none" dirty="0" err="1">
                <a:solidFill>
                  <a:schemeClr val="accent4">
                    <a:lumMod val="50000"/>
                  </a:schemeClr>
                </a:solidFill>
                <a:latin typeface="Times New Roman" panose="02020603050405020304" pitchFamily="18" charset="0"/>
                <a:cs typeface="Times New Roman" panose="02020603050405020304" pitchFamily="18" charset="0"/>
              </a:rPr>
              <a:t>ks</a:t>
            </a:r>
            <a:r>
              <a:rPr lang="en-US" cap="none" dirty="0">
                <a:solidFill>
                  <a:schemeClr val="accent4">
                    <a:lumMod val="50000"/>
                  </a:schemeClr>
                </a:solidFill>
                <a:latin typeface="Times New Roman" panose="02020603050405020304" pitchFamily="18" charset="0"/>
                <a:cs typeface="Times New Roman" panose="02020603050405020304" pitchFamily="18" charset="0"/>
              </a:rPr>
              <a:t> </a:t>
            </a:r>
            <a:r>
              <a:rPr lang="en-US" cap="none" dirty="0" err="1">
                <a:solidFill>
                  <a:schemeClr val="accent4">
                    <a:lumMod val="50000"/>
                  </a:schemeClr>
                </a:solidFill>
                <a:latin typeface="Times New Roman" panose="02020603050405020304" pitchFamily="18" charset="0"/>
                <a:cs typeface="Times New Roman" panose="02020603050405020304" pitchFamily="18" charset="0"/>
              </a:rPr>
              <a:t>göstərişlər</a:t>
            </a:r>
            <a:endParaRPr lang="x-none"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E2FE83AA-3D26-2FC9-1FC7-18D9AE4C8194}"/>
              </a:ext>
            </a:extLst>
          </p:cNvPr>
          <p:cNvSpPr>
            <a:spLocks noGrp="1"/>
          </p:cNvSpPr>
          <p:nvPr>
            <p:ph idx="1"/>
          </p:nvPr>
        </p:nvSpPr>
        <p:spPr/>
        <p:txBody>
          <a:bodyPr/>
          <a:lstStyle/>
          <a:p>
            <a:pPr marL="0" indent="0">
              <a:buNone/>
            </a:pPr>
            <a:r>
              <a:rPr lang="en-US" cap="none" dirty="0">
                <a:latin typeface="Times New Roman" panose="02020603050405020304" pitchFamily="18" charset="0"/>
                <a:cs typeface="Times New Roman" panose="02020603050405020304" pitchFamily="18" charset="0"/>
              </a:rPr>
              <a:t>             </a:t>
            </a:r>
            <a:endParaRPr lang="en-US" cap="none" dirty="0">
              <a:solidFill>
                <a:schemeClr val="accent4">
                  <a:lumMod val="50000"/>
                </a:schemeClr>
              </a:solidFill>
              <a:latin typeface="Times New Roman" panose="02020603050405020304" pitchFamily="18" charset="0"/>
              <a:cs typeface="Times New Roman" panose="02020603050405020304" pitchFamily="18" charset="0"/>
            </a:endParaRPr>
          </a:p>
          <a:p>
            <a:r>
              <a:rPr lang="en-US" cap="none" dirty="0" err="1">
                <a:latin typeface="Times New Roman" panose="02020603050405020304" pitchFamily="18" charset="0"/>
                <a:cs typeface="Times New Roman" panose="02020603050405020304" pitchFamily="18" charset="0"/>
              </a:rPr>
              <a:t>Aritmiya</a:t>
            </a:r>
            <a:r>
              <a:rPr lang="en-US" cap="none" dirty="0">
                <a:latin typeface="Times New Roman" panose="02020603050405020304" pitchFamily="18" charset="0"/>
                <a:cs typeface="Times New Roman" panose="02020603050405020304" pitchFamily="18" charset="0"/>
              </a:rPr>
              <a:t> </a:t>
            </a:r>
          </a:p>
          <a:p>
            <a:r>
              <a:rPr lang="en-US" cap="none" dirty="0" err="1">
                <a:latin typeface="Times New Roman" panose="02020603050405020304" pitchFamily="18" charset="0"/>
                <a:cs typeface="Times New Roman" panose="02020603050405020304" pitchFamily="18" charset="0"/>
              </a:rPr>
              <a:t>Qanaxma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diatezi</a:t>
            </a:r>
            <a:endParaRPr lang="en-US" cap="none" dirty="0">
              <a:latin typeface="Times New Roman" panose="02020603050405020304" pitchFamily="18" charset="0"/>
              <a:cs typeface="Times New Roman" panose="02020603050405020304" pitchFamily="18" charset="0"/>
            </a:endParaRPr>
          </a:p>
          <a:p>
            <a:r>
              <a:rPr lang="en-US" cap="none" dirty="0" err="1">
                <a:latin typeface="Times New Roman" panose="02020603050405020304" pitchFamily="18" charset="0"/>
                <a:cs typeface="Times New Roman" panose="02020603050405020304" pitchFamily="18" charset="0"/>
              </a:rPr>
              <a:t>Periferik</a:t>
            </a:r>
            <a:r>
              <a:rPr lang="en-US" cap="none" dirty="0">
                <a:latin typeface="Times New Roman" panose="02020603050405020304" pitchFamily="18" charset="0"/>
                <a:cs typeface="Times New Roman" panose="02020603050405020304" pitchFamily="18" charset="0"/>
              </a:rPr>
              <a:t> Damar </a:t>
            </a:r>
            <a:r>
              <a:rPr lang="en-US" cap="none" dirty="0" err="1">
                <a:latin typeface="Times New Roman" panose="02020603050405020304" pitchFamily="18" charset="0"/>
                <a:cs typeface="Times New Roman" panose="02020603050405020304" pitchFamily="18" charset="0"/>
              </a:rPr>
              <a:t>Xəstəlikləri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ciddi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vaso</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okluziv</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Aktiv</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tromboflebit</a:t>
            </a:r>
            <a:r>
              <a:rPr lang="en-US" cap="none" dirty="0">
                <a:latin typeface="Times New Roman" panose="02020603050405020304" pitchFamily="18" charset="0"/>
                <a:cs typeface="Times New Roman" panose="02020603050405020304" pitchFamily="18" charset="0"/>
              </a:rPr>
              <a:t>, </a:t>
            </a:r>
          </a:p>
          <a:p>
            <a:r>
              <a:rPr lang="en-US" cap="none" dirty="0">
                <a:latin typeface="Times New Roman" panose="02020603050405020304" pitchFamily="18" charset="0"/>
                <a:cs typeface="Times New Roman" panose="02020603050405020304" pitchFamily="18" charset="0"/>
              </a:rPr>
              <a:t>Aorta </a:t>
            </a:r>
            <a:r>
              <a:rPr lang="en-US" cap="none" dirty="0" err="1">
                <a:latin typeface="Times New Roman" panose="02020603050405020304" pitchFamily="18" charset="0"/>
                <a:cs typeface="Times New Roman" panose="02020603050405020304" pitchFamily="18" charset="0"/>
              </a:rPr>
              <a:t>Anevrizması</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və</a:t>
            </a:r>
            <a:r>
              <a:rPr lang="en-US" cap="none" dirty="0">
                <a:latin typeface="Times New Roman" panose="02020603050405020304" pitchFamily="18" charset="0"/>
                <a:cs typeface="Times New Roman" panose="02020603050405020304" pitchFamily="18" charset="0"/>
              </a:rPr>
              <a:t> Aorta </a:t>
            </a:r>
            <a:r>
              <a:rPr lang="en-US" cap="none" dirty="0" err="1">
                <a:latin typeface="Times New Roman" panose="02020603050405020304" pitchFamily="18" charset="0"/>
                <a:cs typeface="Times New Roman" panose="02020603050405020304" pitchFamily="18" charset="0"/>
              </a:rPr>
              <a:t>Stenozu</a:t>
            </a:r>
            <a:r>
              <a:rPr lang="en-US" cap="none" dirty="0">
                <a:latin typeface="Times New Roman" panose="02020603050405020304" pitchFamily="18" charset="0"/>
                <a:cs typeface="Times New Roman" panose="02020603050405020304" pitchFamily="18" charset="0"/>
              </a:rPr>
              <a:t>.</a:t>
            </a:r>
          </a:p>
          <a:p>
            <a:r>
              <a:rPr lang="en-US" cap="none" dirty="0" err="1">
                <a:latin typeface="Times New Roman" panose="02020603050405020304" pitchFamily="18" charset="0"/>
                <a:cs typeface="Times New Roman" panose="02020603050405020304" pitchFamily="18" charset="0"/>
              </a:rPr>
              <a:t>Hamiləlik</a:t>
            </a:r>
            <a:endParaRPr lang="en-US" cap="none" dirty="0">
              <a:latin typeface="Times New Roman" panose="02020603050405020304" pitchFamily="18" charset="0"/>
              <a:cs typeface="Times New Roman" panose="02020603050405020304" pitchFamily="18" charset="0"/>
            </a:endParaRPr>
          </a:p>
          <a:p>
            <a:endParaRPr lang="x-none" dirty="0"/>
          </a:p>
        </p:txBody>
      </p:sp>
      <p:pic>
        <p:nvPicPr>
          <p:cNvPr id="4"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1241" y="257390"/>
            <a:ext cx="1368152" cy="7222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6092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7AFB2D-0424-C301-BDD3-C882C8969D89}"/>
              </a:ext>
            </a:extLst>
          </p:cNvPr>
          <p:cNvSpPr>
            <a:spLocks noGrp="1"/>
          </p:cNvSpPr>
          <p:nvPr>
            <p:ph type="title"/>
          </p:nvPr>
        </p:nvSpPr>
        <p:spPr/>
        <p:txBody>
          <a:bodyPr>
            <a:normAutofit/>
          </a:bodyPr>
          <a:lstStyle/>
          <a:p>
            <a:r>
              <a:rPr lang="en-US" b="0" i="0" u="none" strike="noStrike" cap="none" dirty="0">
                <a:solidFill>
                  <a:srgbClr val="995733"/>
                </a:solidFill>
                <a:effectLst/>
                <a:latin typeface="Times New Roman" panose="02020603050405020304" pitchFamily="18" charset="0"/>
                <a:cs typeface="Times New Roman" panose="02020603050405020304" pitchFamily="18" charset="0"/>
              </a:rPr>
              <a:t>Extracorporeal Shockwave Myocardial </a:t>
            </a:r>
            <a:r>
              <a:rPr lang="en-US" b="0" i="0" u="none" strike="noStrike" cap="none" dirty="0" err="1">
                <a:solidFill>
                  <a:srgbClr val="995733"/>
                </a:solidFill>
                <a:effectLst/>
                <a:latin typeface="Times New Roman" panose="02020603050405020304" pitchFamily="18" charset="0"/>
                <a:cs typeface="Times New Roman" panose="02020603050405020304" pitchFamily="18" charset="0"/>
              </a:rPr>
              <a:t>Revascularisation</a:t>
            </a:r>
            <a:r>
              <a:rPr lang="en-US" b="0" i="0" u="none" strike="noStrike" cap="none" dirty="0">
                <a:solidFill>
                  <a:srgbClr val="995733"/>
                </a:solidFill>
                <a:effectLst/>
                <a:latin typeface="Times New Roman" panose="02020603050405020304" pitchFamily="18" charset="0"/>
                <a:cs typeface="Times New Roman" panose="02020603050405020304" pitchFamily="18" charset="0"/>
              </a:rPr>
              <a:t> Therapy</a:t>
            </a:r>
            <a:endParaRPr lang="x-none" cap="none"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A2D35EF5-9AEA-34D5-2EC8-9D733EF4FE1F}"/>
              </a:ext>
            </a:extLst>
          </p:cNvPr>
          <p:cNvSpPr>
            <a:spLocks noGrp="1"/>
          </p:cNvSpPr>
          <p:nvPr>
            <p:ph idx="1"/>
          </p:nvPr>
        </p:nvSpPr>
        <p:spPr/>
        <p:txBody>
          <a:bodyPr>
            <a:normAutofit fontScale="92500" lnSpcReduction="20000"/>
          </a:bodyPr>
          <a:lstStyle/>
          <a:p>
            <a:r>
              <a:rPr lang="en-US" sz="2800" cap="none" dirty="0" err="1" smtClean="0">
                <a:latin typeface="Times New Roman" panose="02020603050405020304" pitchFamily="18" charset="0"/>
                <a:cs typeface="Times New Roman" panose="02020603050405020304" pitchFamily="18" charset="0"/>
              </a:rPr>
              <a:t>Ekstrakorporeal</a:t>
            </a:r>
            <a:r>
              <a:rPr lang="en-US" sz="2800" cap="none" dirty="0" smtClean="0">
                <a:latin typeface="Times New Roman" panose="02020603050405020304" pitchFamily="18" charset="0"/>
                <a:cs typeface="Times New Roman" panose="02020603050405020304" pitchFamily="18" charset="0"/>
              </a:rPr>
              <a:t> </a:t>
            </a:r>
            <a:r>
              <a:rPr lang="en-US" sz="2800" cap="none" dirty="0" err="1" smtClean="0">
                <a:latin typeface="Times New Roman" panose="02020603050405020304" pitchFamily="18" charset="0"/>
                <a:cs typeface="Times New Roman" panose="02020603050405020304" pitchFamily="18" charset="0"/>
              </a:rPr>
              <a:t>şok</a:t>
            </a:r>
            <a:r>
              <a:rPr lang="en-US" sz="2800" cap="none" dirty="0" smtClean="0">
                <a:latin typeface="Times New Roman" panose="02020603050405020304" pitchFamily="18" charset="0"/>
                <a:cs typeface="Times New Roman" panose="02020603050405020304" pitchFamily="18" charset="0"/>
              </a:rPr>
              <a:t> </a:t>
            </a:r>
            <a:r>
              <a:rPr lang="en-US" sz="2800" cap="none" dirty="0" err="1" smtClean="0">
                <a:latin typeface="Times New Roman" panose="02020603050405020304" pitchFamily="18" charset="0"/>
                <a:cs typeface="Times New Roman" panose="02020603050405020304" pitchFamily="18" charset="0"/>
              </a:rPr>
              <a:t>dalğalı</a:t>
            </a:r>
            <a:r>
              <a:rPr lang="en-US" sz="2800" cap="none" dirty="0" smtClean="0">
                <a:latin typeface="Times New Roman" panose="02020603050405020304" pitchFamily="18" charset="0"/>
                <a:cs typeface="Times New Roman" panose="02020603050405020304" pitchFamily="18" charset="0"/>
              </a:rPr>
              <a:t> </a:t>
            </a:r>
            <a:r>
              <a:rPr lang="en-US" sz="2800" cap="none" dirty="0" err="1" smtClean="0">
                <a:latin typeface="Times New Roman" panose="02020603050405020304" pitchFamily="18" charset="0"/>
                <a:cs typeface="Times New Roman" panose="02020603050405020304" pitchFamily="18" charset="0"/>
              </a:rPr>
              <a:t>miokard</a:t>
            </a:r>
            <a:r>
              <a:rPr lang="en-US" sz="2800" cap="none" dirty="0" smtClean="0">
                <a:latin typeface="Times New Roman" panose="02020603050405020304" pitchFamily="18" charset="0"/>
                <a:cs typeface="Times New Roman" panose="02020603050405020304" pitchFamily="18" charset="0"/>
              </a:rPr>
              <a:t> </a:t>
            </a:r>
            <a:r>
              <a:rPr lang="en-US" sz="2800" cap="none" dirty="0" err="1" smtClean="0">
                <a:latin typeface="Times New Roman" panose="02020603050405020304" pitchFamily="18" charset="0"/>
                <a:cs typeface="Times New Roman" panose="02020603050405020304" pitchFamily="18" charset="0"/>
              </a:rPr>
              <a:t>revaskulyarizasiyası</a:t>
            </a:r>
            <a:r>
              <a:rPr lang="en-US" sz="2800" cap="none" dirty="0" smtClean="0">
                <a:latin typeface="Times New Roman" panose="02020603050405020304" pitchFamily="18" charset="0"/>
                <a:cs typeface="Times New Roman" panose="02020603050405020304" pitchFamily="18" charset="0"/>
              </a:rPr>
              <a:t> (ESMR) </a:t>
            </a:r>
            <a:r>
              <a:rPr lang="en-US" sz="2800" cap="none" dirty="0" err="1" smtClean="0">
                <a:latin typeface="Times New Roman" panose="02020603050405020304" pitchFamily="18" charset="0"/>
                <a:cs typeface="Times New Roman" panose="02020603050405020304" pitchFamily="18" charset="0"/>
              </a:rPr>
              <a:t>akustik</a:t>
            </a:r>
            <a:r>
              <a:rPr lang="en-US" sz="2800" cap="none" dirty="0" smtClean="0">
                <a:latin typeface="Times New Roman" panose="02020603050405020304" pitchFamily="18" charset="0"/>
                <a:cs typeface="Times New Roman" panose="02020603050405020304" pitchFamily="18" charset="0"/>
              </a:rPr>
              <a:t> </a:t>
            </a:r>
            <a:r>
              <a:rPr lang="en-US" sz="2800" cap="none" dirty="0" err="1" smtClean="0">
                <a:latin typeface="Times New Roman" panose="02020603050405020304" pitchFamily="18" charset="0"/>
                <a:cs typeface="Times New Roman" panose="02020603050405020304" pitchFamily="18" charset="0"/>
              </a:rPr>
              <a:t>enerji</a:t>
            </a:r>
            <a:r>
              <a:rPr lang="en-US" sz="2800" cap="none" dirty="0" smtClean="0">
                <a:latin typeface="Times New Roman" panose="02020603050405020304" pitchFamily="18" charset="0"/>
                <a:cs typeface="Times New Roman" panose="02020603050405020304" pitchFamily="18" charset="0"/>
              </a:rPr>
              <a:t> (</a:t>
            </a:r>
            <a:r>
              <a:rPr lang="en-US" sz="2800" cap="none" dirty="0" err="1" smtClean="0">
                <a:latin typeface="Times New Roman" panose="02020603050405020304" pitchFamily="18" charset="0"/>
                <a:cs typeface="Times New Roman" panose="02020603050405020304" pitchFamily="18" charset="0"/>
              </a:rPr>
              <a:t>şok</a:t>
            </a:r>
            <a:r>
              <a:rPr lang="en-US" sz="2800" cap="none" dirty="0" smtClean="0">
                <a:latin typeface="Times New Roman" panose="02020603050405020304" pitchFamily="18" charset="0"/>
                <a:cs typeface="Times New Roman" panose="02020603050405020304" pitchFamily="18" charset="0"/>
              </a:rPr>
              <a:t> </a:t>
            </a:r>
            <a:r>
              <a:rPr lang="en-US" sz="2800" cap="none" dirty="0" err="1" smtClean="0">
                <a:latin typeface="Times New Roman" panose="02020603050405020304" pitchFamily="18" charset="0"/>
                <a:cs typeface="Times New Roman" panose="02020603050405020304" pitchFamily="18" charset="0"/>
              </a:rPr>
              <a:t>dalğaları</a:t>
            </a:r>
            <a:r>
              <a:rPr lang="en-US" sz="2800" cap="none" dirty="0" smtClean="0">
                <a:latin typeface="Times New Roman" panose="02020603050405020304" pitchFamily="18" charset="0"/>
                <a:cs typeface="Times New Roman" panose="02020603050405020304" pitchFamily="18" charset="0"/>
              </a:rPr>
              <a:t>) </a:t>
            </a:r>
            <a:r>
              <a:rPr lang="en-US" sz="2800" cap="none" dirty="0" err="1" smtClean="0">
                <a:latin typeface="Times New Roman" panose="02020603050405020304" pitchFamily="18" charset="0"/>
                <a:cs typeface="Times New Roman" panose="02020603050405020304" pitchFamily="18" charset="0"/>
              </a:rPr>
              <a:t>tətbiq</a:t>
            </a:r>
            <a:r>
              <a:rPr lang="en-US" sz="2800" cap="none" dirty="0" smtClean="0">
                <a:latin typeface="Times New Roman" panose="02020603050405020304" pitchFamily="18" charset="0"/>
                <a:cs typeface="Times New Roman" panose="02020603050405020304" pitchFamily="18" charset="0"/>
              </a:rPr>
              <a:t> </a:t>
            </a:r>
            <a:r>
              <a:rPr lang="en-US" sz="2800" cap="none" dirty="0" err="1" smtClean="0">
                <a:latin typeface="Times New Roman" panose="02020603050405020304" pitchFamily="18" charset="0"/>
                <a:cs typeface="Times New Roman" panose="02020603050405020304" pitchFamily="18" charset="0"/>
              </a:rPr>
              <a:t>etməklə</a:t>
            </a:r>
            <a:r>
              <a:rPr lang="en-US" sz="2800" cap="none" dirty="0" smtClean="0">
                <a:latin typeface="Times New Roman" panose="02020603050405020304" pitchFamily="18" charset="0"/>
                <a:cs typeface="Times New Roman" panose="02020603050405020304" pitchFamily="18" charset="0"/>
              </a:rPr>
              <a:t> </a:t>
            </a:r>
            <a:r>
              <a:rPr lang="en-US" sz="2800" cap="none" dirty="0" err="1" smtClean="0">
                <a:latin typeface="Times New Roman" panose="02020603050405020304" pitchFamily="18" charset="0"/>
                <a:cs typeface="Times New Roman" panose="02020603050405020304" pitchFamily="18" charset="0"/>
              </a:rPr>
              <a:t>miyokard</a:t>
            </a:r>
            <a:r>
              <a:rPr lang="en-US" sz="2800" cap="none" dirty="0" smtClean="0">
                <a:latin typeface="Times New Roman" panose="02020603050405020304" pitchFamily="18" charset="0"/>
                <a:cs typeface="Times New Roman" panose="02020603050405020304" pitchFamily="18" charset="0"/>
              </a:rPr>
              <a:t> </a:t>
            </a:r>
            <a:r>
              <a:rPr lang="en-US" sz="2800" cap="none" dirty="0" err="1" smtClean="0">
                <a:latin typeface="Times New Roman" panose="02020603050405020304" pitchFamily="18" charset="0"/>
                <a:cs typeface="Times New Roman" panose="02020603050405020304" pitchFamily="18" charset="0"/>
              </a:rPr>
              <a:t>perfuziyasını</a:t>
            </a:r>
            <a:r>
              <a:rPr lang="en-US" sz="2800" cap="none" dirty="0" smtClean="0">
                <a:latin typeface="Times New Roman" panose="02020603050405020304" pitchFamily="18" charset="0"/>
                <a:cs typeface="Times New Roman" panose="02020603050405020304" pitchFamily="18" charset="0"/>
              </a:rPr>
              <a:t> </a:t>
            </a:r>
            <a:r>
              <a:rPr lang="en-US" sz="2800" cap="none" dirty="0" err="1" smtClean="0">
                <a:latin typeface="Times New Roman" panose="02020603050405020304" pitchFamily="18" charset="0"/>
                <a:cs typeface="Times New Roman" panose="02020603050405020304" pitchFamily="18" charset="0"/>
              </a:rPr>
              <a:t>yaxşılaşdırmaq</a:t>
            </a:r>
            <a:r>
              <a:rPr lang="en-US" sz="2800" cap="none" dirty="0" smtClean="0">
                <a:latin typeface="Times New Roman" panose="02020603050405020304" pitchFamily="18" charset="0"/>
                <a:cs typeface="Times New Roman" panose="02020603050405020304" pitchFamily="18" charset="0"/>
              </a:rPr>
              <a:t> </a:t>
            </a:r>
            <a:r>
              <a:rPr lang="en-US" sz="2800" cap="none" dirty="0" err="1" smtClean="0">
                <a:latin typeface="Times New Roman" panose="02020603050405020304" pitchFamily="18" charset="0"/>
                <a:cs typeface="Times New Roman" panose="02020603050405020304" pitchFamily="18" charset="0"/>
              </a:rPr>
              <a:t>üçün</a:t>
            </a:r>
            <a:r>
              <a:rPr lang="en-US" sz="2800" cap="none" dirty="0" smtClean="0">
                <a:latin typeface="Times New Roman" panose="02020603050405020304" pitchFamily="18" charset="0"/>
                <a:cs typeface="Times New Roman" panose="02020603050405020304" pitchFamily="18" charset="0"/>
              </a:rPr>
              <a:t> </a:t>
            </a:r>
            <a:r>
              <a:rPr lang="en-US" sz="2800" cap="none" dirty="0" err="1" smtClean="0">
                <a:latin typeface="Times New Roman" panose="02020603050405020304" pitchFamily="18" charset="0"/>
                <a:cs typeface="Times New Roman" panose="02020603050405020304" pitchFamily="18" charset="0"/>
              </a:rPr>
              <a:t>nəzərdə</a:t>
            </a:r>
            <a:r>
              <a:rPr lang="en-US" sz="2800" cap="none" dirty="0" smtClean="0">
                <a:latin typeface="Times New Roman" panose="02020603050405020304" pitchFamily="18" charset="0"/>
                <a:cs typeface="Times New Roman" panose="02020603050405020304" pitchFamily="18" charset="0"/>
              </a:rPr>
              <a:t> </a:t>
            </a:r>
            <a:r>
              <a:rPr lang="en-US" sz="2800" cap="none" dirty="0" err="1" smtClean="0">
                <a:latin typeface="Times New Roman" panose="02020603050405020304" pitchFamily="18" charset="0"/>
                <a:cs typeface="Times New Roman" panose="02020603050405020304" pitchFamily="18" charset="0"/>
              </a:rPr>
              <a:t>tutulmuş</a:t>
            </a:r>
            <a:r>
              <a:rPr lang="en-US" sz="2800" cap="none" dirty="0" smtClean="0">
                <a:latin typeface="Times New Roman" panose="02020603050405020304" pitchFamily="18" charset="0"/>
                <a:cs typeface="Times New Roman" panose="02020603050405020304" pitchFamily="18" charset="0"/>
              </a:rPr>
              <a:t> </a:t>
            </a:r>
            <a:r>
              <a:rPr lang="en-US" sz="2800" cap="none" dirty="0" err="1" smtClean="0">
                <a:latin typeface="Times New Roman" panose="02020603050405020304" pitchFamily="18" charset="0"/>
                <a:cs typeface="Times New Roman" panose="02020603050405020304" pitchFamily="18" charset="0"/>
              </a:rPr>
              <a:t>müalicədir</a:t>
            </a:r>
            <a:r>
              <a:rPr lang="en-US" sz="2800" cap="none" dirty="0" smtClean="0">
                <a:latin typeface="Times New Roman" panose="02020603050405020304" pitchFamily="18" charset="0"/>
                <a:cs typeface="Times New Roman" panose="02020603050405020304" pitchFamily="18" charset="0"/>
              </a:rPr>
              <a:t>.</a:t>
            </a:r>
            <a:r>
              <a:rPr lang="az-Latn-AZ" sz="2800" cap="none" dirty="0" smtClean="0">
                <a:latin typeface="Times New Roman" panose="02020603050405020304" pitchFamily="18" charset="0"/>
                <a:cs typeface="Times New Roman" panose="02020603050405020304" pitchFamily="18" charset="0"/>
              </a:rPr>
              <a:t>                                                         </a:t>
            </a:r>
            <a:r>
              <a:rPr lang="az-Latn-AZ" sz="2800" cap="none" dirty="0" smtClean="0">
                <a:solidFill>
                  <a:srgbClr val="FF0000"/>
                </a:solidFill>
                <a:latin typeface="Times New Roman" panose="02020603050405020304" pitchFamily="18" charset="0"/>
                <a:cs typeface="Times New Roman" panose="02020603050405020304" pitchFamily="18" charset="0"/>
              </a:rPr>
              <a:t>III A</a:t>
            </a:r>
          </a:p>
          <a:p>
            <a:endParaRPr lang="az-Latn-AZ" sz="2800" cap="none" dirty="0" smtClean="0">
              <a:solidFill>
                <a:srgbClr val="FF0000"/>
              </a:solidFill>
              <a:latin typeface="Times New Roman" panose="02020603050405020304" pitchFamily="18" charset="0"/>
              <a:cs typeface="Times New Roman" panose="02020603050405020304" pitchFamily="18" charset="0"/>
            </a:endParaRPr>
          </a:p>
          <a:p>
            <a:endParaRPr lang="az-Latn-AZ" cap="none" dirty="0" smtClean="0">
              <a:solidFill>
                <a:srgbClr val="FF0000"/>
              </a:solidFill>
              <a:latin typeface="Times New Roman" panose="02020603050405020304" pitchFamily="18" charset="0"/>
              <a:cs typeface="Times New Roman" panose="02020603050405020304" pitchFamily="18" charset="0"/>
            </a:endParaRPr>
          </a:p>
          <a:p>
            <a:endParaRPr lang="az-Latn-AZ" cap="none" dirty="0" smtClean="0">
              <a:solidFill>
                <a:srgbClr val="FF0000"/>
              </a:solidFill>
              <a:latin typeface="Times New Roman" panose="02020603050405020304" pitchFamily="18" charset="0"/>
              <a:cs typeface="Times New Roman" panose="02020603050405020304" pitchFamily="18" charset="0"/>
            </a:endParaRPr>
          </a:p>
          <a:p>
            <a:endParaRPr lang="az-Latn-AZ" cap="none" dirty="0" smtClean="0">
              <a:solidFill>
                <a:srgbClr val="FF0000"/>
              </a:solidFill>
              <a:latin typeface="Times New Roman" panose="02020603050405020304" pitchFamily="18" charset="0"/>
              <a:cs typeface="Times New Roman" panose="02020603050405020304" pitchFamily="18" charset="0"/>
            </a:endParaRPr>
          </a:p>
          <a:p>
            <a:pPr marL="0" lvl="0" indent="0">
              <a:spcBef>
                <a:spcPct val="0"/>
              </a:spcBef>
              <a:spcAft>
                <a:spcPts val="600"/>
              </a:spcAft>
              <a:buNone/>
            </a:pPr>
            <a:r>
              <a:rPr lang="en-US" altLang="en-US" sz="900" i="1" dirty="0" err="1" smtClean="0">
                <a:solidFill>
                  <a:srgbClr val="333333"/>
                </a:solidFill>
              </a:rPr>
              <a:t>Eur</a:t>
            </a:r>
            <a:r>
              <a:rPr lang="en-US" altLang="en-US" sz="900" i="1" dirty="0" smtClean="0">
                <a:solidFill>
                  <a:srgbClr val="333333"/>
                </a:solidFill>
              </a:rPr>
              <a:t> Heart J</a:t>
            </a:r>
            <a:r>
              <a:rPr lang="en-US" altLang="en-US" sz="900" dirty="0" smtClean="0">
                <a:solidFill>
                  <a:srgbClr val="333333"/>
                </a:solidFill>
              </a:rPr>
              <a:t>, Volume 42, Issue 3, 14 January 2021, Pages 269–283, </a:t>
            </a:r>
            <a:r>
              <a:rPr lang="en-US" altLang="en-US" sz="900" dirty="0" smtClean="0">
                <a:solidFill>
                  <a:srgbClr val="333333"/>
                </a:solidFill>
                <a:hlinkClick r:id="rId2"/>
              </a:rPr>
              <a:t>https://doi.org/10.1093/eurheartj/ehaa820</a:t>
            </a:r>
            <a:endParaRPr lang="en-US" altLang="en-US" sz="900" dirty="0" smtClean="0">
              <a:solidFill>
                <a:srgbClr val="333333"/>
              </a:solidFill>
            </a:endParaRPr>
          </a:p>
          <a:p>
            <a:pPr marL="0" lvl="0" indent="0">
              <a:spcBef>
                <a:spcPct val="0"/>
              </a:spcBef>
              <a:spcAft>
                <a:spcPts val="600"/>
              </a:spcAft>
              <a:buNone/>
            </a:pPr>
            <a:r>
              <a:rPr lang="en-US" altLang="en-US" sz="900" dirty="0" smtClean="0">
                <a:solidFill>
                  <a:srgbClr val="2A2A2A"/>
                </a:solidFill>
              </a:rPr>
              <a:t>The content of this slide may be subject to copyright: please see the slide notes for details.</a:t>
            </a:r>
            <a:r>
              <a:rPr lang="az-Latn-AZ" altLang="en-US" sz="900" dirty="0" smtClean="0">
                <a:solidFill>
                  <a:srgbClr val="2A2A2A"/>
                </a:solidFill>
              </a:rPr>
              <a:t> </a:t>
            </a:r>
            <a:endParaRPr lang="x-none" sz="900" cap="none"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255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E6EB25-4A1D-B46A-406F-B6050E6CC5CE}"/>
              </a:ext>
            </a:extLst>
          </p:cNvPr>
          <p:cNvSpPr>
            <a:spLocks noGrp="1"/>
          </p:cNvSpPr>
          <p:nvPr>
            <p:ph type="title"/>
          </p:nvPr>
        </p:nvSpPr>
        <p:spPr/>
        <p:txBody>
          <a:bodyPr/>
          <a:lstStyle/>
          <a:p>
            <a:r>
              <a:rPr lang="en-US" b="0" i="0" u="none" strike="noStrike" cap="none" dirty="0">
                <a:solidFill>
                  <a:srgbClr val="995733"/>
                </a:solidFill>
                <a:effectLst/>
                <a:latin typeface="Times New Roman" panose="02020603050405020304" pitchFamily="18" charset="0"/>
                <a:cs typeface="Times New Roman" panose="02020603050405020304" pitchFamily="18" charset="0"/>
              </a:rPr>
              <a:t>Extracorporeal Shockwave Myocardial </a:t>
            </a:r>
            <a:r>
              <a:rPr lang="en-US" b="0" i="0" u="none" strike="noStrike" cap="none" dirty="0" err="1">
                <a:solidFill>
                  <a:srgbClr val="995733"/>
                </a:solidFill>
                <a:effectLst/>
                <a:latin typeface="Times New Roman" panose="02020603050405020304" pitchFamily="18" charset="0"/>
                <a:cs typeface="Times New Roman" panose="02020603050405020304" pitchFamily="18" charset="0"/>
              </a:rPr>
              <a:t>Revascularisation</a:t>
            </a:r>
            <a:r>
              <a:rPr lang="en-US" b="0" i="0" u="none" strike="noStrike" cap="none" dirty="0">
                <a:solidFill>
                  <a:srgbClr val="995733"/>
                </a:solidFill>
                <a:effectLst/>
                <a:latin typeface="Times New Roman" panose="02020603050405020304" pitchFamily="18" charset="0"/>
                <a:cs typeface="Times New Roman" panose="02020603050405020304" pitchFamily="18" charset="0"/>
              </a:rPr>
              <a:t> Therapy</a:t>
            </a:r>
            <a:endParaRPr lang="x-none" dirty="0"/>
          </a:p>
        </p:txBody>
      </p:sp>
      <p:pic>
        <p:nvPicPr>
          <p:cNvPr id="2050" name="Picture 2" descr="Cardiac shock-wave therapy in the treatment of refractive angina pectoris">
            <a:extLst>
              <a:ext uri="{FF2B5EF4-FFF2-40B4-BE49-F238E27FC236}">
                <a16:creationId xmlns="" xmlns:a16="http://schemas.microsoft.com/office/drawing/2014/main" id="{809C957F-89F5-5139-16EF-6EFDF70F9B2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8789" y="2366963"/>
            <a:ext cx="9405257" cy="4401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8090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FDE9C7-AA66-4100-F44A-0CE3B19451EE}"/>
              </a:ext>
            </a:extLst>
          </p:cNvPr>
          <p:cNvSpPr>
            <a:spLocks noGrp="1"/>
          </p:cNvSpPr>
          <p:nvPr>
            <p:ph type="title"/>
          </p:nvPr>
        </p:nvSpPr>
        <p:spPr/>
        <p:txBody>
          <a:bodyPr/>
          <a:lstStyle/>
          <a:p>
            <a:r>
              <a:rPr lang="en-US" cap="none" dirty="0">
                <a:solidFill>
                  <a:schemeClr val="accent4">
                    <a:lumMod val="50000"/>
                  </a:schemeClr>
                </a:solidFill>
                <a:latin typeface="Times New Roman" panose="02020603050405020304" pitchFamily="18" charset="0"/>
                <a:cs typeface="Times New Roman" panose="02020603050405020304" pitchFamily="18" charset="0"/>
              </a:rPr>
              <a:t>ESMR</a:t>
            </a:r>
            <a:endParaRPr lang="x-none" dirty="0">
              <a:solidFill>
                <a:schemeClr val="accent4">
                  <a:lumMod val="50000"/>
                </a:schemeClr>
              </a:solidFill>
            </a:endParaRPr>
          </a:p>
        </p:txBody>
      </p:sp>
      <p:pic>
        <p:nvPicPr>
          <p:cNvPr id="7170" name="Picture 2" descr="Biomedicines | Free Full-Text | Non-pharmacological Treatment of Refractory  Angina and Microvascular Angina | HTML">
            <a:extLst>
              <a:ext uri="{FF2B5EF4-FFF2-40B4-BE49-F238E27FC236}">
                <a16:creationId xmlns="" xmlns:a16="http://schemas.microsoft.com/office/drawing/2014/main" id="{2629CF87-48C7-CF08-D240-6B5DB8F67DB1}"/>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849946" y="2214694"/>
            <a:ext cx="9607763" cy="4174231"/>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1241" y="257390"/>
            <a:ext cx="1368152" cy="7222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65596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914C23-9962-F875-230C-F121A30A25E8}"/>
              </a:ext>
            </a:extLst>
          </p:cNvPr>
          <p:cNvSpPr>
            <a:spLocks noGrp="1"/>
          </p:cNvSpPr>
          <p:nvPr>
            <p:ph type="title"/>
          </p:nvPr>
        </p:nvSpPr>
        <p:spPr/>
        <p:txBody>
          <a:bodyPr>
            <a:normAutofit/>
          </a:bodyPr>
          <a:lstStyle/>
          <a:p>
            <a:r>
              <a:rPr lang="en-US" sz="4000" b="0" i="0" u="none" strike="noStrike" cap="none" dirty="0">
                <a:solidFill>
                  <a:srgbClr val="995733"/>
                </a:solidFill>
                <a:effectLst/>
                <a:latin typeface="Times New Roman" panose="02020603050405020304" pitchFamily="18" charset="0"/>
                <a:cs typeface="Times New Roman" panose="02020603050405020304" pitchFamily="18" charset="0"/>
              </a:rPr>
              <a:t>Neuromodulation- SCS</a:t>
            </a:r>
            <a:endParaRPr lang="x-none" sz="4000" cap="none"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154FECD0-E630-D207-B6C8-A44CE459BEF4}"/>
              </a:ext>
            </a:extLst>
          </p:cNvPr>
          <p:cNvSpPr>
            <a:spLocks noGrp="1"/>
          </p:cNvSpPr>
          <p:nvPr>
            <p:ph idx="1"/>
          </p:nvPr>
        </p:nvSpPr>
        <p:spPr/>
        <p:txBody>
          <a:bodyPr>
            <a:normAutofit/>
          </a:bodyPr>
          <a:lstStyle/>
          <a:p>
            <a:r>
              <a:rPr lang="en-US" sz="2800" cap="none" dirty="0" err="1">
                <a:latin typeface="Times New Roman" panose="02020603050405020304" pitchFamily="18" charset="0"/>
                <a:cs typeface="Times New Roman" panose="02020603050405020304" pitchFamily="18" charset="0"/>
              </a:rPr>
              <a:t>Viseral</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nosiseptiv</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stimullardan</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ağrının</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qəbulu</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mürəkkəbdir</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və</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simptomların</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şiddəti</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çox</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vaxt</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işemiya</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dərəcəsinə</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qeyri-mütənasib</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olur</a:t>
            </a:r>
            <a:r>
              <a:rPr lang="en-US" sz="2800" cap="none" dirty="0">
                <a:latin typeface="Times New Roman" panose="02020603050405020304" pitchFamily="18" charset="0"/>
                <a:cs typeface="Times New Roman" panose="02020603050405020304" pitchFamily="18" charset="0"/>
              </a:rPr>
              <a:t>.</a:t>
            </a:r>
          </a:p>
          <a:p>
            <a:r>
              <a:rPr lang="en-US" sz="2800" cap="none" dirty="0">
                <a:latin typeface="Times New Roman" panose="02020603050405020304" pitchFamily="18" charset="0"/>
                <a:cs typeface="Times New Roman" panose="02020603050405020304" pitchFamily="18" charset="0"/>
              </a:rPr>
              <a:t> RS </a:t>
            </a:r>
            <a:r>
              <a:rPr lang="en-US" sz="2800" cap="none" dirty="0" err="1">
                <a:latin typeface="Times New Roman" panose="02020603050405020304" pitchFamily="18" charset="0"/>
                <a:cs typeface="Times New Roman" panose="02020603050405020304" pitchFamily="18" charset="0"/>
              </a:rPr>
              <a:t>olan</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xəstələrdə</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nosiseptiv</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siqnalları</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modulyasiya</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etmək</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üçün</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müxtəlif</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yanaşmalar</a:t>
            </a:r>
            <a:r>
              <a:rPr lang="en-US" sz="2800" cap="none" dirty="0">
                <a:latin typeface="Times New Roman" panose="02020603050405020304" pitchFamily="18" charset="0"/>
                <a:cs typeface="Times New Roman" panose="02020603050405020304" pitchFamily="18" charset="0"/>
              </a:rPr>
              <a:t> </a:t>
            </a:r>
            <a:r>
              <a:rPr lang="en-US" sz="2800" cap="none" dirty="0" err="1">
                <a:latin typeface="Times New Roman" panose="02020603050405020304" pitchFamily="18" charset="0"/>
                <a:cs typeface="Times New Roman" panose="02020603050405020304" pitchFamily="18" charset="0"/>
              </a:rPr>
              <a:t>istifadə</a:t>
            </a:r>
            <a:r>
              <a:rPr lang="en-US" sz="2800" cap="none" dirty="0">
                <a:latin typeface="Times New Roman" panose="02020603050405020304" pitchFamily="18" charset="0"/>
                <a:cs typeface="Times New Roman" panose="02020603050405020304" pitchFamily="18" charset="0"/>
              </a:rPr>
              <a:t> </a:t>
            </a:r>
            <a:r>
              <a:rPr lang="en-US" sz="2800" cap="none" dirty="0" err="1" smtClean="0">
                <a:latin typeface="Times New Roman" panose="02020603050405020304" pitchFamily="18" charset="0"/>
                <a:cs typeface="Times New Roman" panose="02020603050405020304" pitchFamily="18" charset="0"/>
              </a:rPr>
              <a:t>olunur</a:t>
            </a:r>
            <a:endParaRPr lang="az-Latn-AZ" sz="2800" cap="none" dirty="0" smtClean="0">
              <a:latin typeface="Times New Roman" panose="02020603050405020304" pitchFamily="18" charset="0"/>
              <a:cs typeface="Times New Roman" panose="02020603050405020304" pitchFamily="18" charset="0"/>
            </a:endParaRPr>
          </a:p>
          <a:p>
            <a:pPr marL="0" lvl="0" indent="0">
              <a:spcBef>
                <a:spcPct val="0"/>
              </a:spcBef>
              <a:spcAft>
                <a:spcPts val="600"/>
              </a:spcAft>
              <a:buNone/>
            </a:pPr>
            <a:r>
              <a:rPr lang="en-US" altLang="en-US" sz="900" i="1" dirty="0" err="1" smtClean="0">
                <a:solidFill>
                  <a:srgbClr val="333333"/>
                </a:solidFill>
              </a:rPr>
              <a:t>Eur</a:t>
            </a:r>
            <a:r>
              <a:rPr lang="en-US" altLang="en-US" sz="900" i="1" dirty="0" smtClean="0">
                <a:solidFill>
                  <a:srgbClr val="333333"/>
                </a:solidFill>
              </a:rPr>
              <a:t> Heart J</a:t>
            </a:r>
            <a:r>
              <a:rPr lang="en-US" altLang="en-US" sz="900" dirty="0" smtClean="0">
                <a:solidFill>
                  <a:srgbClr val="333333"/>
                </a:solidFill>
              </a:rPr>
              <a:t>, Volume 42, Issue 3, 14 January 2021, Pages 269–283, </a:t>
            </a:r>
            <a:r>
              <a:rPr lang="en-US" altLang="en-US" sz="900" dirty="0" smtClean="0">
                <a:solidFill>
                  <a:srgbClr val="333333"/>
                </a:solidFill>
                <a:hlinkClick r:id="rId2"/>
              </a:rPr>
              <a:t>https://doi.org/10.1093/eurheartj/ehaa820</a:t>
            </a:r>
            <a:endParaRPr lang="en-US" altLang="en-US" sz="900" dirty="0" smtClean="0">
              <a:solidFill>
                <a:srgbClr val="333333"/>
              </a:solidFill>
            </a:endParaRPr>
          </a:p>
          <a:p>
            <a:pPr marL="0" lvl="0" indent="0">
              <a:spcBef>
                <a:spcPct val="0"/>
              </a:spcBef>
              <a:spcAft>
                <a:spcPts val="600"/>
              </a:spcAft>
              <a:buNone/>
            </a:pPr>
            <a:r>
              <a:rPr lang="en-US" altLang="en-US" sz="900" dirty="0" smtClean="0">
                <a:solidFill>
                  <a:srgbClr val="2A2A2A"/>
                </a:solidFill>
              </a:rPr>
              <a:t>The content of this slide may be subject to copyright: please see the slide notes for details.</a:t>
            </a:r>
            <a:endParaRPr lang="en-US" sz="900" cap="none" dirty="0">
              <a:latin typeface="Times New Roman" panose="02020603050405020304" pitchFamily="18" charset="0"/>
              <a:cs typeface="Times New Roman" panose="02020603050405020304" pitchFamily="18" charset="0"/>
            </a:endParaRPr>
          </a:p>
          <a:p>
            <a:endParaRPr lang="x-none" sz="900" dirty="0"/>
          </a:p>
        </p:txBody>
      </p:sp>
      <p:pic>
        <p:nvPicPr>
          <p:cNvPr id="4"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1241" y="257390"/>
            <a:ext cx="1368152" cy="7222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91665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ADC4AA-9DA7-5619-80AA-61C1096B6FB3}"/>
              </a:ext>
            </a:extLst>
          </p:cNvPr>
          <p:cNvSpPr>
            <a:spLocks noGrp="1"/>
          </p:cNvSpPr>
          <p:nvPr>
            <p:ph type="title"/>
          </p:nvPr>
        </p:nvSpPr>
        <p:spPr/>
        <p:txBody>
          <a:bodyPr/>
          <a:lstStyle/>
          <a:p>
            <a:endParaRPr lang="x-none"/>
          </a:p>
        </p:txBody>
      </p:sp>
      <p:pic>
        <p:nvPicPr>
          <p:cNvPr id="4098" name="Picture 2">
            <a:extLst>
              <a:ext uri="{FF2B5EF4-FFF2-40B4-BE49-F238E27FC236}">
                <a16:creationId xmlns="" xmlns:a16="http://schemas.microsoft.com/office/drawing/2014/main" id="{C40EFA6E-87EE-F957-6988-16F6DA80345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199" y="267945"/>
            <a:ext cx="10634663" cy="6224930"/>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8786" y="0"/>
            <a:ext cx="1368152" cy="7222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238233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53D2EE-146F-355D-08DA-3C1BD6A1356C}"/>
              </a:ext>
            </a:extLst>
          </p:cNvPr>
          <p:cNvSpPr>
            <a:spLocks noGrp="1"/>
          </p:cNvSpPr>
          <p:nvPr>
            <p:ph type="title"/>
          </p:nvPr>
        </p:nvSpPr>
        <p:spPr/>
        <p:txBody>
          <a:bodyPr/>
          <a:lstStyle/>
          <a:p>
            <a:r>
              <a:rPr lang="x-none" dirty="0">
                <a:solidFill>
                  <a:schemeClr val="accent4">
                    <a:lumMod val="50000"/>
                  </a:schemeClr>
                </a:solidFill>
                <a:latin typeface="Times New Roman" panose="02020603050405020304" pitchFamily="18" charset="0"/>
                <a:cs typeface="Times New Roman" panose="02020603050405020304" pitchFamily="18" charset="0"/>
              </a:rPr>
              <a:t>Spinal Cord Stimulation</a:t>
            </a:r>
          </a:p>
        </p:txBody>
      </p:sp>
      <p:pic>
        <p:nvPicPr>
          <p:cNvPr id="4098" name="Picture 2" descr="Novel Nonpharmacologic Therapies for Patients With Refractory Angina  Pectoris - Cardiac Interventions Today">
            <a:extLst>
              <a:ext uri="{FF2B5EF4-FFF2-40B4-BE49-F238E27FC236}">
                <a16:creationId xmlns="" xmlns:a16="http://schemas.microsoft.com/office/drawing/2014/main" id="{309EEC23-4E03-5059-F017-BC8D53AC6006}"/>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980706" y="2214694"/>
            <a:ext cx="7006936" cy="4188216"/>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1241" y="257390"/>
            <a:ext cx="1368152" cy="7222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130855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C253AE-6CBD-7EB4-D9FC-3FBB120A4F73}"/>
              </a:ext>
            </a:extLst>
          </p:cNvPr>
          <p:cNvSpPr>
            <a:spLocks noGrp="1"/>
          </p:cNvSpPr>
          <p:nvPr>
            <p:ph type="title"/>
          </p:nvPr>
        </p:nvSpPr>
        <p:spPr>
          <a:xfrm>
            <a:off x="913775" y="228600"/>
            <a:ext cx="10364451" cy="751041"/>
          </a:xfrm>
        </p:spPr>
        <p:txBody>
          <a:bodyPr/>
          <a:lstStyle/>
          <a:p>
            <a:r>
              <a:rPr lang="x-none" cap="none" smtClean="0">
                <a:solidFill>
                  <a:schemeClr val="accent4">
                    <a:lumMod val="50000"/>
                  </a:schemeClr>
                </a:solidFill>
                <a:latin typeface="Times New Roman" panose="02020603050405020304" pitchFamily="18" charset="0"/>
                <a:cs typeface="Times New Roman" panose="02020603050405020304" pitchFamily="18" charset="0"/>
              </a:rPr>
              <a:t>Yekun</a:t>
            </a:r>
            <a:endParaRPr lang="x-none" cap="none"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8BA07DD4-5590-8901-CEDB-F3C06A984C4C}"/>
              </a:ext>
            </a:extLst>
          </p:cNvPr>
          <p:cNvSpPr>
            <a:spLocks noGrp="1"/>
          </p:cNvSpPr>
          <p:nvPr>
            <p:ph idx="1"/>
          </p:nvPr>
        </p:nvSpPr>
        <p:spPr>
          <a:xfrm>
            <a:off x="913775" y="979641"/>
            <a:ext cx="10364452" cy="4287124"/>
          </a:xfrm>
        </p:spPr>
        <p:txBody>
          <a:bodyPr>
            <a:noAutofit/>
          </a:bodyPr>
          <a:lstStyle/>
          <a:p>
            <a:r>
              <a:rPr lang="en-US" sz="2400" b="0" i="0" u="none" strike="noStrike" cap="none" dirty="0">
                <a:solidFill>
                  <a:srgbClr val="212121"/>
                </a:solidFill>
                <a:effectLst/>
                <a:latin typeface="Times New Roman" panose="02020603050405020304" pitchFamily="18" charset="0"/>
                <a:cs typeface="Times New Roman" panose="02020603050405020304" pitchFamily="18" charset="0"/>
              </a:rPr>
              <a:t>Bu </a:t>
            </a:r>
            <a:r>
              <a:rPr lang="en-US" sz="2400" b="0" i="0" u="none" strike="noStrike" cap="none" dirty="0" err="1">
                <a:solidFill>
                  <a:srgbClr val="212121"/>
                </a:solidFill>
                <a:effectLst/>
                <a:latin typeface="Times New Roman" panose="02020603050405020304" pitchFamily="18" charset="0"/>
                <a:cs typeface="Times New Roman" panose="02020603050405020304" pitchFamily="18" charset="0"/>
              </a:rPr>
              <a:t>xəstələri</a:t>
            </a:r>
            <a:r>
              <a:rPr lang="en-US" sz="2400" b="0" i="0" u="none" strike="noStrike" cap="none" dirty="0">
                <a:solidFill>
                  <a:srgbClr val="212121"/>
                </a:solidFill>
                <a:effectLst/>
                <a:latin typeface="Times New Roman" panose="02020603050405020304" pitchFamily="18" charset="0"/>
                <a:cs typeface="Times New Roman" panose="02020603050405020304" pitchFamily="18" charset="0"/>
              </a:rPr>
              <a:t> </a:t>
            </a:r>
            <a:r>
              <a:rPr lang="en-US" sz="2400" b="0" i="0" u="none" strike="noStrike" cap="none" dirty="0" err="1">
                <a:solidFill>
                  <a:srgbClr val="212121"/>
                </a:solidFill>
                <a:effectLst/>
                <a:latin typeface="Times New Roman" panose="02020603050405020304" pitchFamily="18" charset="0"/>
                <a:cs typeface="Times New Roman" panose="02020603050405020304" pitchFamily="18" charset="0"/>
              </a:rPr>
              <a:t>idarə</a:t>
            </a:r>
            <a:r>
              <a:rPr lang="en-US" sz="2400" b="0" i="0" u="none" strike="noStrike" cap="none" dirty="0">
                <a:solidFill>
                  <a:srgbClr val="212121"/>
                </a:solidFill>
                <a:effectLst/>
                <a:latin typeface="Times New Roman" panose="02020603050405020304" pitchFamily="18" charset="0"/>
                <a:cs typeface="Times New Roman" panose="02020603050405020304" pitchFamily="18" charset="0"/>
              </a:rPr>
              <a:t> </a:t>
            </a:r>
            <a:r>
              <a:rPr lang="en-US" sz="2400" b="0" i="0" u="none" strike="noStrike" cap="none" dirty="0" err="1">
                <a:solidFill>
                  <a:srgbClr val="212121"/>
                </a:solidFill>
                <a:effectLst/>
                <a:latin typeface="Times New Roman" panose="02020603050405020304" pitchFamily="18" charset="0"/>
                <a:cs typeface="Times New Roman" panose="02020603050405020304" pitchFamily="18" charset="0"/>
              </a:rPr>
              <a:t>etmək</a:t>
            </a:r>
            <a:r>
              <a:rPr lang="en-US" sz="2400" b="0" i="0" u="none" strike="noStrike" cap="none" dirty="0">
                <a:solidFill>
                  <a:srgbClr val="212121"/>
                </a:solidFill>
                <a:effectLst/>
                <a:latin typeface="Times New Roman" panose="02020603050405020304" pitchFamily="18" charset="0"/>
                <a:cs typeface="Times New Roman" panose="02020603050405020304" pitchFamily="18" charset="0"/>
              </a:rPr>
              <a:t> </a:t>
            </a:r>
            <a:r>
              <a:rPr lang="en-US" sz="2400" b="0" i="0" u="none" strike="noStrike" cap="none" dirty="0" err="1">
                <a:solidFill>
                  <a:srgbClr val="212121"/>
                </a:solidFill>
                <a:effectLst/>
                <a:latin typeface="Times New Roman" panose="02020603050405020304" pitchFamily="18" charset="0"/>
                <a:cs typeface="Times New Roman" panose="02020603050405020304" pitchFamily="18" charset="0"/>
              </a:rPr>
              <a:t>üçün</a:t>
            </a:r>
            <a:r>
              <a:rPr lang="en-US" sz="2400" b="0" i="0" u="none" strike="noStrike" cap="none" dirty="0">
                <a:solidFill>
                  <a:srgbClr val="212121"/>
                </a:solidFill>
                <a:effectLst/>
                <a:latin typeface="Times New Roman" panose="02020603050405020304" pitchFamily="18" charset="0"/>
                <a:cs typeface="Times New Roman" panose="02020603050405020304" pitchFamily="18" charset="0"/>
              </a:rPr>
              <a:t> yeni </a:t>
            </a:r>
            <a:r>
              <a:rPr lang="en-US" sz="2400" b="0" i="0" u="none" strike="noStrike" cap="none" dirty="0" err="1">
                <a:solidFill>
                  <a:srgbClr val="212121"/>
                </a:solidFill>
                <a:effectLst/>
                <a:latin typeface="Times New Roman" panose="02020603050405020304" pitchFamily="18" charset="0"/>
                <a:cs typeface="Times New Roman" panose="02020603050405020304" pitchFamily="18" charset="0"/>
              </a:rPr>
              <a:t>terapevtik</a:t>
            </a:r>
            <a:r>
              <a:rPr lang="en-US" sz="2400" b="0" i="0" u="none" strike="noStrike" cap="none" dirty="0">
                <a:solidFill>
                  <a:srgbClr val="212121"/>
                </a:solidFill>
                <a:effectLst/>
                <a:latin typeface="Times New Roman" panose="02020603050405020304" pitchFamily="18" charset="0"/>
                <a:cs typeface="Times New Roman" panose="02020603050405020304" pitchFamily="18" charset="0"/>
              </a:rPr>
              <a:t> </a:t>
            </a:r>
            <a:r>
              <a:rPr lang="en-US" sz="2400" b="0" i="0" u="none" strike="noStrike" cap="none" dirty="0" err="1">
                <a:solidFill>
                  <a:srgbClr val="212121"/>
                </a:solidFill>
                <a:effectLst/>
                <a:latin typeface="Times New Roman" panose="02020603050405020304" pitchFamily="18" charset="0"/>
                <a:cs typeface="Times New Roman" panose="02020603050405020304" pitchFamily="18" charset="0"/>
              </a:rPr>
              <a:t>yanaşmalar</a:t>
            </a:r>
            <a:r>
              <a:rPr lang="en-US" sz="2400" b="0" i="0" u="none" strike="noStrike" cap="none" dirty="0">
                <a:solidFill>
                  <a:srgbClr val="212121"/>
                </a:solidFill>
                <a:effectLst/>
                <a:latin typeface="Times New Roman" panose="02020603050405020304" pitchFamily="18" charset="0"/>
                <a:cs typeface="Times New Roman" panose="02020603050405020304" pitchFamily="18" charset="0"/>
              </a:rPr>
              <a:t> </a:t>
            </a:r>
            <a:r>
              <a:rPr lang="en-US" sz="2400" b="0" i="0" u="none" strike="noStrike" cap="none" dirty="0" err="1">
                <a:solidFill>
                  <a:srgbClr val="212121"/>
                </a:solidFill>
                <a:effectLst/>
                <a:latin typeface="Times New Roman" panose="02020603050405020304" pitchFamily="18" charset="0"/>
                <a:cs typeface="Times New Roman" panose="02020603050405020304" pitchFamily="18" charset="0"/>
              </a:rPr>
              <a:t>xoş</a:t>
            </a:r>
            <a:r>
              <a:rPr lang="en-US" sz="2400" b="0" i="0" u="none" strike="noStrike" cap="none" dirty="0">
                <a:solidFill>
                  <a:srgbClr val="212121"/>
                </a:solidFill>
                <a:effectLst/>
                <a:latin typeface="Times New Roman" panose="02020603050405020304" pitchFamily="18" charset="0"/>
                <a:cs typeface="Times New Roman" panose="02020603050405020304" pitchFamily="18" charset="0"/>
              </a:rPr>
              <a:t> </a:t>
            </a:r>
            <a:r>
              <a:rPr lang="en-US" sz="2400" b="0" i="0" u="none" strike="noStrike" cap="none" dirty="0" err="1">
                <a:solidFill>
                  <a:srgbClr val="212121"/>
                </a:solidFill>
                <a:effectLst/>
                <a:latin typeface="Times New Roman" panose="02020603050405020304" pitchFamily="18" charset="0"/>
                <a:cs typeface="Times New Roman" panose="02020603050405020304" pitchFamily="18" charset="0"/>
              </a:rPr>
              <a:t>qarşılansa</a:t>
            </a:r>
            <a:r>
              <a:rPr lang="en-US" sz="2400" b="0" i="0" u="none" strike="noStrike" cap="none" dirty="0">
                <a:solidFill>
                  <a:srgbClr val="212121"/>
                </a:solidFill>
                <a:effectLst/>
                <a:latin typeface="Times New Roman" panose="02020603050405020304" pitchFamily="18" charset="0"/>
                <a:cs typeface="Times New Roman" panose="02020603050405020304" pitchFamily="18" charset="0"/>
              </a:rPr>
              <a:t> da, </a:t>
            </a:r>
            <a:r>
              <a:rPr lang="en-US" sz="2400" b="0" i="0" u="none" strike="noStrike" cap="none" dirty="0" err="1">
                <a:solidFill>
                  <a:srgbClr val="212121"/>
                </a:solidFill>
                <a:effectLst/>
                <a:latin typeface="Times New Roman" panose="02020603050405020304" pitchFamily="18" charset="0"/>
                <a:cs typeface="Times New Roman" panose="02020603050405020304" pitchFamily="18" charset="0"/>
              </a:rPr>
              <a:t>sağlam</a:t>
            </a:r>
            <a:r>
              <a:rPr lang="en-US" sz="2400" b="0" i="0" u="none" strike="noStrike" cap="none" dirty="0">
                <a:solidFill>
                  <a:srgbClr val="212121"/>
                </a:solidFill>
                <a:effectLst/>
                <a:latin typeface="Times New Roman" panose="02020603050405020304" pitchFamily="18" charset="0"/>
                <a:cs typeface="Times New Roman" panose="02020603050405020304" pitchFamily="18" charset="0"/>
              </a:rPr>
              <a:t> </a:t>
            </a:r>
            <a:r>
              <a:rPr lang="en-US" sz="2400" b="0" i="0" u="none" strike="noStrike" cap="none" dirty="0" err="1">
                <a:solidFill>
                  <a:srgbClr val="212121"/>
                </a:solidFill>
                <a:effectLst/>
                <a:latin typeface="Times New Roman" panose="02020603050405020304" pitchFamily="18" charset="0"/>
                <a:cs typeface="Times New Roman" panose="02020603050405020304" pitchFamily="18" charset="0"/>
              </a:rPr>
              <a:t>klinik</a:t>
            </a:r>
            <a:r>
              <a:rPr lang="en-US" sz="2400" b="0" i="0" u="none" strike="noStrike" cap="none" dirty="0">
                <a:solidFill>
                  <a:srgbClr val="212121"/>
                </a:solidFill>
                <a:effectLst/>
                <a:latin typeface="Times New Roman" panose="02020603050405020304" pitchFamily="18" charset="0"/>
                <a:cs typeface="Times New Roman" panose="02020603050405020304" pitchFamily="18" charset="0"/>
              </a:rPr>
              <a:t> </a:t>
            </a:r>
            <a:r>
              <a:rPr lang="en-US" sz="2400" b="0" i="0" u="none" strike="noStrike" cap="none" dirty="0" err="1">
                <a:solidFill>
                  <a:srgbClr val="212121"/>
                </a:solidFill>
                <a:effectLst/>
                <a:latin typeface="Times New Roman" panose="02020603050405020304" pitchFamily="18" charset="0"/>
                <a:cs typeface="Times New Roman" panose="02020603050405020304" pitchFamily="18" charset="0"/>
              </a:rPr>
              <a:t>məlumatlar</a:t>
            </a:r>
            <a:r>
              <a:rPr lang="en-US" sz="2400" b="0" i="0" u="none" strike="noStrike" cap="none" dirty="0">
                <a:solidFill>
                  <a:srgbClr val="212121"/>
                </a:solidFill>
                <a:effectLst/>
                <a:latin typeface="Times New Roman" panose="02020603050405020304" pitchFamily="18" charset="0"/>
                <a:cs typeface="Times New Roman" panose="02020603050405020304" pitchFamily="18" charset="0"/>
              </a:rPr>
              <a:t> </a:t>
            </a:r>
            <a:r>
              <a:rPr lang="en-US" sz="2400" b="0" i="0" u="none" strike="noStrike" cap="none" dirty="0" err="1">
                <a:solidFill>
                  <a:srgbClr val="212121"/>
                </a:solidFill>
                <a:effectLst/>
                <a:latin typeface="Times New Roman" panose="02020603050405020304" pitchFamily="18" charset="0"/>
                <a:cs typeface="Times New Roman" panose="02020603050405020304" pitchFamily="18" charset="0"/>
              </a:rPr>
              <a:t>vasitəsilə</a:t>
            </a:r>
            <a:r>
              <a:rPr lang="en-US" sz="2400" b="0" i="0" u="none" strike="noStrike" cap="none" dirty="0">
                <a:solidFill>
                  <a:srgbClr val="212121"/>
                </a:solidFill>
                <a:effectLst/>
                <a:latin typeface="Times New Roman" panose="02020603050405020304" pitchFamily="18" charset="0"/>
                <a:cs typeface="Times New Roman" panose="02020603050405020304" pitchFamily="18" charset="0"/>
              </a:rPr>
              <a:t> </a:t>
            </a:r>
            <a:r>
              <a:rPr lang="en-US" sz="2400" b="0" i="0" u="none" strike="noStrike" cap="none" dirty="0" err="1">
                <a:solidFill>
                  <a:srgbClr val="212121"/>
                </a:solidFill>
                <a:effectLst/>
                <a:latin typeface="Times New Roman" panose="02020603050405020304" pitchFamily="18" charset="0"/>
                <a:cs typeface="Times New Roman" panose="02020603050405020304" pitchFamily="18" charset="0"/>
              </a:rPr>
              <a:t>onların</a:t>
            </a:r>
            <a:r>
              <a:rPr lang="en-US" sz="2400" b="0" i="0" u="none" strike="noStrike" cap="none" dirty="0">
                <a:solidFill>
                  <a:srgbClr val="212121"/>
                </a:solidFill>
                <a:effectLst/>
                <a:latin typeface="Times New Roman" panose="02020603050405020304" pitchFamily="18" charset="0"/>
                <a:cs typeface="Times New Roman" panose="02020603050405020304" pitchFamily="18" charset="0"/>
              </a:rPr>
              <a:t> </a:t>
            </a:r>
            <a:r>
              <a:rPr lang="en-US" sz="2400" b="0" i="0" u="none" strike="noStrike" cap="none" dirty="0" err="1">
                <a:solidFill>
                  <a:srgbClr val="212121"/>
                </a:solidFill>
                <a:effectLst/>
                <a:latin typeface="Times New Roman" panose="02020603050405020304" pitchFamily="18" charset="0"/>
                <a:cs typeface="Times New Roman" panose="02020603050405020304" pitchFamily="18" charset="0"/>
              </a:rPr>
              <a:t>effektivliyinin</a:t>
            </a:r>
            <a:r>
              <a:rPr lang="en-US" sz="2400" b="0" i="0" u="none" strike="noStrike" cap="none" dirty="0">
                <a:solidFill>
                  <a:srgbClr val="212121"/>
                </a:solidFill>
                <a:effectLst/>
                <a:latin typeface="Times New Roman" panose="02020603050405020304" pitchFamily="18" charset="0"/>
                <a:cs typeface="Times New Roman" panose="02020603050405020304" pitchFamily="18" charset="0"/>
              </a:rPr>
              <a:t> </a:t>
            </a:r>
            <a:r>
              <a:rPr lang="en-US" sz="2400" b="0" i="0" u="none" strike="noStrike" cap="none" dirty="0" err="1">
                <a:solidFill>
                  <a:srgbClr val="212121"/>
                </a:solidFill>
                <a:effectLst/>
                <a:latin typeface="Times New Roman" panose="02020603050405020304" pitchFamily="18" charset="0"/>
                <a:cs typeface="Times New Roman" panose="02020603050405020304" pitchFamily="18" charset="0"/>
              </a:rPr>
              <a:t>qiymətləndirilməsi</a:t>
            </a:r>
            <a:r>
              <a:rPr lang="en-US" sz="2400" b="0" i="0" u="none" strike="noStrike" cap="none" dirty="0">
                <a:solidFill>
                  <a:srgbClr val="212121"/>
                </a:solidFill>
                <a:effectLst/>
                <a:latin typeface="Times New Roman" panose="02020603050405020304" pitchFamily="18" charset="0"/>
                <a:cs typeface="Times New Roman" panose="02020603050405020304" pitchFamily="18" charset="0"/>
              </a:rPr>
              <a:t> </a:t>
            </a:r>
            <a:r>
              <a:rPr lang="en-US" sz="2400" b="0" i="0" u="none" strike="noStrike" cap="none" dirty="0" err="1">
                <a:solidFill>
                  <a:srgbClr val="212121"/>
                </a:solidFill>
                <a:effectLst/>
                <a:latin typeface="Times New Roman" panose="02020603050405020304" pitchFamily="18" charset="0"/>
                <a:cs typeface="Times New Roman" panose="02020603050405020304" pitchFamily="18" charset="0"/>
              </a:rPr>
              <a:t>ciddi</a:t>
            </a:r>
            <a:r>
              <a:rPr lang="en-US" sz="2400" b="0" i="0" u="none" strike="noStrike" cap="none" dirty="0">
                <a:solidFill>
                  <a:srgbClr val="212121"/>
                </a:solidFill>
                <a:effectLst/>
                <a:latin typeface="Times New Roman" panose="02020603050405020304" pitchFamily="18" charset="0"/>
                <a:cs typeface="Times New Roman" panose="02020603050405020304" pitchFamily="18" charset="0"/>
              </a:rPr>
              <a:t> </a:t>
            </a:r>
            <a:r>
              <a:rPr lang="en-US" sz="2400" b="0" i="0" u="none" strike="noStrike" cap="none" dirty="0" err="1">
                <a:solidFill>
                  <a:srgbClr val="212121"/>
                </a:solidFill>
                <a:effectLst/>
                <a:latin typeface="Times New Roman" panose="02020603050405020304" pitchFamily="18" charset="0"/>
                <a:cs typeface="Times New Roman" panose="02020603050405020304" pitchFamily="18" charset="0"/>
              </a:rPr>
              <a:t>şəkildə</a:t>
            </a:r>
            <a:r>
              <a:rPr lang="en-US" sz="2400" b="0" i="0" u="none" strike="noStrike" cap="none" dirty="0">
                <a:solidFill>
                  <a:srgbClr val="212121"/>
                </a:solidFill>
                <a:effectLst/>
                <a:latin typeface="Times New Roman" panose="02020603050405020304" pitchFamily="18" charset="0"/>
                <a:cs typeface="Times New Roman" panose="02020603050405020304" pitchFamily="18" charset="0"/>
              </a:rPr>
              <a:t> </a:t>
            </a:r>
            <a:r>
              <a:rPr lang="en-US" sz="2400" b="0" i="0" u="none" strike="noStrike" cap="none" dirty="0" err="1">
                <a:solidFill>
                  <a:srgbClr val="212121"/>
                </a:solidFill>
                <a:effectLst/>
                <a:latin typeface="Times New Roman" panose="02020603050405020304" pitchFamily="18" charset="0"/>
                <a:cs typeface="Times New Roman" panose="02020603050405020304" pitchFamily="18" charset="0"/>
              </a:rPr>
              <a:t>aparılmalıdır</a:t>
            </a:r>
            <a:r>
              <a:rPr lang="en-US" sz="2400" b="0" i="0" u="none" strike="noStrike" cap="none" dirty="0">
                <a:solidFill>
                  <a:srgbClr val="212121"/>
                </a:solidFill>
                <a:effectLst/>
                <a:latin typeface="Times New Roman" panose="02020603050405020304" pitchFamily="18" charset="0"/>
                <a:cs typeface="Times New Roman" panose="02020603050405020304" pitchFamily="18" charset="0"/>
              </a:rPr>
              <a:t>. RS </a:t>
            </a:r>
            <a:r>
              <a:rPr lang="en-US" sz="2400" b="0" i="0" u="none" strike="noStrike" cap="none" dirty="0" err="1">
                <a:solidFill>
                  <a:srgbClr val="212121"/>
                </a:solidFill>
                <a:effectLst/>
                <a:latin typeface="Times New Roman" panose="02020603050405020304" pitchFamily="18" charset="0"/>
                <a:cs typeface="Times New Roman" panose="02020603050405020304" pitchFamily="18" charset="0"/>
              </a:rPr>
              <a:t>üçün</a:t>
            </a:r>
            <a:r>
              <a:rPr lang="en-US" sz="2400" b="0" i="0" u="none" strike="noStrike" cap="none" dirty="0">
                <a:solidFill>
                  <a:srgbClr val="212121"/>
                </a:solidFill>
                <a:effectLst/>
                <a:latin typeface="Times New Roman" panose="02020603050405020304" pitchFamily="18" charset="0"/>
                <a:cs typeface="Times New Roman" panose="02020603050405020304" pitchFamily="18" charset="0"/>
              </a:rPr>
              <a:t> </a:t>
            </a:r>
            <a:r>
              <a:rPr lang="en-US" sz="2400" b="0" i="0" u="none" strike="noStrike" cap="none" dirty="0" err="1">
                <a:solidFill>
                  <a:srgbClr val="212121"/>
                </a:solidFill>
                <a:effectLst/>
                <a:latin typeface="Times New Roman" panose="02020603050405020304" pitchFamily="18" charset="0"/>
                <a:cs typeface="Times New Roman" panose="02020603050405020304" pitchFamily="18" charset="0"/>
              </a:rPr>
              <a:t>xüsusi</a:t>
            </a:r>
            <a:r>
              <a:rPr lang="en-US" sz="2400" b="0" i="0" u="none" strike="noStrike" cap="none" dirty="0">
                <a:solidFill>
                  <a:srgbClr val="212121"/>
                </a:solidFill>
                <a:effectLst/>
                <a:latin typeface="Times New Roman" panose="02020603050405020304" pitchFamily="18" charset="0"/>
                <a:cs typeface="Times New Roman" panose="02020603050405020304" pitchFamily="18" charset="0"/>
              </a:rPr>
              <a:t> </a:t>
            </a:r>
            <a:r>
              <a:rPr lang="en-US" sz="2400" b="0" i="0" u="none" strike="noStrike" cap="none" dirty="0" err="1">
                <a:solidFill>
                  <a:srgbClr val="212121"/>
                </a:solidFill>
                <a:effectLst/>
                <a:latin typeface="Times New Roman" panose="02020603050405020304" pitchFamily="18" charset="0"/>
                <a:cs typeface="Times New Roman" panose="02020603050405020304" pitchFamily="18" charset="0"/>
              </a:rPr>
              <a:t>klinik</a:t>
            </a:r>
            <a:r>
              <a:rPr lang="en-US" sz="2400" b="0" i="0" u="none" strike="noStrike" cap="none" dirty="0">
                <a:solidFill>
                  <a:srgbClr val="212121"/>
                </a:solidFill>
                <a:effectLst/>
                <a:latin typeface="Times New Roman" panose="02020603050405020304" pitchFamily="18" charset="0"/>
                <a:cs typeface="Times New Roman" panose="02020603050405020304" pitchFamily="18" charset="0"/>
              </a:rPr>
              <a:t> </a:t>
            </a:r>
            <a:r>
              <a:rPr lang="en-US" sz="2400" b="0" i="0" u="none" strike="noStrike" cap="none" dirty="0" err="1">
                <a:solidFill>
                  <a:srgbClr val="212121"/>
                </a:solidFill>
                <a:effectLst/>
                <a:latin typeface="Times New Roman" panose="02020603050405020304" pitchFamily="18" charset="0"/>
                <a:cs typeface="Times New Roman" panose="02020603050405020304" pitchFamily="18" charset="0"/>
              </a:rPr>
              <a:t>təlimatların</a:t>
            </a:r>
            <a:r>
              <a:rPr lang="en-US" sz="2400" b="0" i="0" u="none" strike="noStrike" cap="none" dirty="0">
                <a:solidFill>
                  <a:srgbClr val="212121"/>
                </a:solidFill>
                <a:effectLst/>
                <a:latin typeface="Times New Roman" panose="02020603050405020304" pitchFamily="18" charset="0"/>
                <a:cs typeface="Times New Roman" panose="02020603050405020304" pitchFamily="18" charset="0"/>
              </a:rPr>
              <a:t> </a:t>
            </a:r>
            <a:r>
              <a:rPr lang="en-US" sz="2400" b="0" i="0" u="none" strike="noStrike" cap="none" dirty="0" err="1">
                <a:solidFill>
                  <a:srgbClr val="212121"/>
                </a:solidFill>
                <a:effectLst/>
                <a:latin typeface="Times New Roman" panose="02020603050405020304" pitchFamily="18" charset="0"/>
                <a:cs typeface="Times New Roman" panose="02020603050405020304" pitchFamily="18" charset="0"/>
              </a:rPr>
              <a:t>hazırlanması</a:t>
            </a:r>
            <a:r>
              <a:rPr lang="en-US" sz="2400" b="0" i="0" u="none" strike="noStrike" cap="none" dirty="0">
                <a:solidFill>
                  <a:srgbClr val="212121"/>
                </a:solidFill>
                <a:effectLst/>
                <a:latin typeface="Times New Roman" panose="02020603050405020304" pitchFamily="18" charset="0"/>
                <a:cs typeface="Times New Roman" panose="02020603050405020304" pitchFamily="18" charset="0"/>
              </a:rPr>
              <a:t> da </a:t>
            </a:r>
            <a:r>
              <a:rPr lang="en-US" sz="2400" b="0" i="0" u="none" strike="noStrike" cap="none" dirty="0" err="1">
                <a:solidFill>
                  <a:srgbClr val="212121"/>
                </a:solidFill>
                <a:effectLst/>
                <a:latin typeface="Times New Roman" panose="02020603050405020304" pitchFamily="18" charset="0"/>
                <a:cs typeface="Times New Roman" panose="02020603050405020304" pitchFamily="18" charset="0"/>
              </a:rPr>
              <a:t>təşviq</a:t>
            </a:r>
            <a:r>
              <a:rPr lang="en-US" sz="2400" b="0" i="0" u="none" strike="noStrike" cap="none" dirty="0">
                <a:solidFill>
                  <a:srgbClr val="212121"/>
                </a:solidFill>
                <a:effectLst/>
                <a:latin typeface="Times New Roman" panose="02020603050405020304" pitchFamily="18" charset="0"/>
                <a:cs typeface="Times New Roman" panose="02020603050405020304" pitchFamily="18" charset="0"/>
              </a:rPr>
              <a:t> </a:t>
            </a:r>
            <a:r>
              <a:rPr lang="en-US" sz="2400" b="0" i="0" u="none" strike="noStrike" cap="none" dirty="0" err="1">
                <a:solidFill>
                  <a:srgbClr val="212121"/>
                </a:solidFill>
                <a:effectLst/>
                <a:latin typeface="Times New Roman" panose="02020603050405020304" pitchFamily="18" charset="0"/>
                <a:cs typeface="Times New Roman" panose="02020603050405020304" pitchFamily="18" charset="0"/>
              </a:rPr>
              <a:t>edilməlidir</a:t>
            </a:r>
            <a:r>
              <a:rPr lang="en-US" sz="2400" b="0" i="0" u="none" strike="noStrike" cap="none" dirty="0">
                <a:solidFill>
                  <a:srgbClr val="212121"/>
                </a:solidFill>
                <a:effectLst/>
                <a:latin typeface="Times New Roman" panose="02020603050405020304" pitchFamily="18" charset="0"/>
                <a:cs typeface="Times New Roman" panose="02020603050405020304" pitchFamily="18" charset="0"/>
              </a:rPr>
              <a:t>. </a:t>
            </a:r>
            <a:r>
              <a:rPr lang="az-Latn-AZ" sz="2400" b="0" i="0" u="none" strike="noStrike" cap="none" dirty="0" smtClean="0">
                <a:solidFill>
                  <a:srgbClr val="212121"/>
                </a:solidFill>
                <a:effectLst/>
                <a:latin typeface="Times New Roman" panose="02020603050405020304" pitchFamily="18" charset="0"/>
                <a:cs typeface="Times New Roman" panose="02020603050405020304" pitchFamily="18" charset="0"/>
              </a:rPr>
              <a:t>Bu xəstə</a:t>
            </a:r>
            <a:r>
              <a:rPr lang="en-US" sz="2400" cap="none" dirty="0" smtClean="0">
                <a:solidFill>
                  <a:srgbClr val="222222"/>
                </a:solidFill>
                <a:latin typeface="Times New Roman" panose="02020603050405020304" pitchFamily="18" charset="0"/>
                <a:cs typeface="Times New Roman" panose="02020603050405020304" pitchFamily="18" charset="0"/>
              </a:rPr>
              <a:t>l</a:t>
            </a:r>
            <a:r>
              <a:rPr lang="az-Latn-AZ" sz="2400" b="0" i="0" u="none" strike="noStrike" cap="none" dirty="0" smtClean="0">
                <a:solidFill>
                  <a:srgbClr val="212121"/>
                </a:solidFill>
                <a:effectLst/>
                <a:latin typeface="Times New Roman" panose="02020603050405020304" pitchFamily="18" charset="0"/>
                <a:cs typeface="Times New Roman" panose="02020603050405020304" pitchFamily="18" charset="0"/>
              </a:rPr>
              <a:t>ər ağır, həyat kreyfiyyəti pisəşmiş  xəstə</a:t>
            </a:r>
            <a:r>
              <a:rPr lang="en-US" sz="2400" cap="none" dirty="0" smtClean="0">
                <a:solidFill>
                  <a:srgbClr val="222222"/>
                </a:solidFill>
                <a:latin typeface="Times New Roman" panose="02020603050405020304" pitchFamily="18" charset="0"/>
                <a:cs typeface="Times New Roman" panose="02020603050405020304" pitchFamily="18" charset="0"/>
              </a:rPr>
              <a:t>l</a:t>
            </a:r>
            <a:r>
              <a:rPr lang="az-Latn-AZ" sz="2400" b="0" i="0" u="none" strike="noStrike" cap="none" dirty="0" smtClean="0">
                <a:solidFill>
                  <a:srgbClr val="212121"/>
                </a:solidFill>
                <a:effectLst/>
                <a:latin typeface="Times New Roman" panose="02020603050405020304" pitchFamily="18" charset="0"/>
                <a:cs typeface="Times New Roman" panose="02020603050405020304" pitchFamily="18" charset="0"/>
              </a:rPr>
              <a:t>ərdir Bu xəstə</a:t>
            </a:r>
            <a:r>
              <a:rPr lang="en-US" sz="2400" cap="none" dirty="0" smtClean="0">
                <a:solidFill>
                  <a:srgbClr val="222222"/>
                </a:solidFill>
                <a:latin typeface="Times New Roman" panose="02020603050405020304" pitchFamily="18" charset="0"/>
                <a:cs typeface="Times New Roman" panose="02020603050405020304" pitchFamily="18" charset="0"/>
              </a:rPr>
              <a:t>l</a:t>
            </a:r>
            <a:r>
              <a:rPr lang="az-Latn-AZ" sz="2400" b="0" i="0" u="none" strike="noStrike" cap="none" dirty="0" smtClean="0">
                <a:solidFill>
                  <a:srgbClr val="212121"/>
                </a:solidFill>
                <a:effectLst/>
                <a:latin typeface="Times New Roman" panose="02020603050405020304" pitchFamily="18" charset="0"/>
                <a:cs typeface="Times New Roman" panose="02020603050405020304" pitchFamily="18" charset="0"/>
              </a:rPr>
              <a:t>ərdin müa</a:t>
            </a:r>
            <a:r>
              <a:rPr lang="en-US" sz="2400" cap="none" dirty="0" smtClean="0">
                <a:solidFill>
                  <a:srgbClr val="222222"/>
                </a:solidFill>
                <a:latin typeface="Times New Roman" panose="02020603050405020304" pitchFamily="18" charset="0"/>
                <a:cs typeface="Times New Roman" panose="02020603050405020304" pitchFamily="18" charset="0"/>
              </a:rPr>
              <a:t>l</a:t>
            </a:r>
            <a:r>
              <a:rPr lang="az-Latn-AZ" sz="2400" cap="none" dirty="0" smtClean="0">
                <a:solidFill>
                  <a:srgbClr val="212121"/>
                </a:solidFill>
                <a:latin typeface="Times New Roman" panose="02020603050405020304" pitchFamily="18" charset="0"/>
                <a:cs typeface="Times New Roman" panose="02020603050405020304" pitchFamily="18" charset="0"/>
              </a:rPr>
              <a:t>icəsinə müt</a:t>
            </a:r>
            <a:r>
              <a:rPr lang="en-US" sz="2400" cap="none" dirty="0" smtClean="0">
                <a:solidFill>
                  <a:srgbClr val="222222"/>
                </a:solidFill>
                <a:latin typeface="Times New Roman" panose="02020603050405020304" pitchFamily="18" charset="0"/>
                <a:cs typeface="Times New Roman" panose="02020603050405020304" pitchFamily="18" charset="0"/>
              </a:rPr>
              <a:t>l</a:t>
            </a:r>
            <a:r>
              <a:rPr lang="az-Latn-AZ" sz="2400" cap="none" dirty="0" smtClean="0">
                <a:solidFill>
                  <a:srgbClr val="212121"/>
                </a:solidFill>
                <a:latin typeface="Times New Roman" panose="02020603050405020304" pitchFamily="18" charset="0"/>
                <a:cs typeface="Times New Roman" panose="02020603050405020304" pitchFamily="18" charset="0"/>
              </a:rPr>
              <a:t>ək </a:t>
            </a:r>
            <a:r>
              <a:rPr lang="az-Latn-AZ" sz="2400" b="0" i="0" u="none" strike="noStrike" cap="none" dirty="0" smtClean="0">
                <a:solidFill>
                  <a:srgbClr val="212121"/>
                </a:solidFill>
                <a:effectLst/>
                <a:latin typeface="Times New Roman" panose="02020603050405020304" pitchFamily="18" charset="0"/>
                <a:cs typeface="Times New Roman" panose="02020603050405020304" pitchFamily="18" charset="0"/>
              </a:rPr>
              <a:t>individua</a:t>
            </a:r>
            <a:r>
              <a:rPr lang="en-US" sz="2400" cap="none" dirty="0" smtClean="0">
                <a:solidFill>
                  <a:srgbClr val="222222"/>
                </a:solidFill>
                <a:latin typeface="Times New Roman" panose="02020603050405020304" pitchFamily="18" charset="0"/>
                <a:cs typeface="Times New Roman" panose="02020603050405020304" pitchFamily="18" charset="0"/>
              </a:rPr>
              <a:t>l</a:t>
            </a:r>
            <a:r>
              <a:rPr lang="az-Latn-AZ" sz="2400" b="0" i="0" u="none" strike="noStrike" cap="none" dirty="0" smtClean="0">
                <a:solidFill>
                  <a:srgbClr val="212121"/>
                </a:solidFill>
                <a:effectLst/>
                <a:latin typeface="Times New Roman" panose="02020603050405020304" pitchFamily="18" charset="0"/>
                <a:cs typeface="Times New Roman" panose="02020603050405020304" pitchFamily="18" charset="0"/>
              </a:rPr>
              <a:t> yanaşma </a:t>
            </a:r>
            <a:r>
              <a:rPr lang="en-US" sz="2400" cap="none" dirty="0" smtClean="0">
                <a:solidFill>
                  <a:srgbClr val="212121"/>
                </a:solidFill>
                <a:latin typeface="Times New Roman" panose="02020603050405020304" pitchFamily="18" charset="0"/>
                <a:cs typeface="Times New Roman" panose="02020603050405020304" pitchFamily="18" charset="0"/>
              </a:rPr>
              <a:t>o</a:t>
            </a:r>
            <a:r>
              <a:rPr lang="az-Latn-AZ" sz="2400" cap="none" dirty="0" smtClean="0">
                <a:solidFill>
                  <a:srgbClr val="212121"/>
                </a:solidFill>
                <a:latin typeface="Times New Roman" panose="02020603050405020304" pitchFamily="18" charset="0"/>
                <a:cs typeface="Times New Roman" panose="02020603050405020304" pitchFamily="18" charset="0"/>
              </a:rPr>
              <a:t>l</a:t>
            </a:r>
            <a:r>
              <a:rPr lang="az-Latn-AZ" sz="2400" b="0" i="0" u="none" strike="noStrike" cap="none" dirty="0" smtClean="0">
                <a:solidFill>
                  <a:srgbClr val="212121"/>
                </a:solidFill>
                <a:effectLst/>
                <a:latin typeface="Times New Roman" panose="02020603050405020304" pitchFamily="18" charset="0"/>
                <a:cs typeface="Times New Roman" panose="02020603050405020304" pitchFamily="18" charset="0"/>
              </a:rPr>
              <a:t>malıdır .</a:t>
            </a:r>
            <a:endParaRPr lang="en-US" sz="2400" b="0" i="0" u="none" strike="noStrike" cap="none" dirty="0">
              <a:solidFill>
                <a:srgbClr val="212121"/>
              </a:solidFill>
              <a:effectLst/>
              <a:latin typeface="Times New Roman" panose="02020603050405020304" pitchFamily="18" charset="0"/>
              <a:cs typeface="Times New Roman" panose="02020603050405020304" pitchFamily="18" charset="0"/>
            </a:endParaRPr>
          </a:p>
          <a:p>
            <a:pPr algn="just"/>
            <a:r>
              <a:rPr lang="en-US" sz="2400" b="0" i="0" u="none" strike="noStrike" cap="none" dirty="0" err="1">
                <a:solidFill>
                  <a:srgbClr val="212121"/>
                </a:solidFill>
                <a:effectLst/>
                <a:latin typeface="Times New Roman" panose="02020603050405020304" pitchFamily="18" charset="0"/>
                <a:cs typeface="Times New Roman" panose="02020603050405020304" pitchFamily="18" charset="0"/>
              </a:rPr>
              <a:t>Nəhayət</a:t>
            </a:r>
            <a:r>
              <a:rPr lang="en-US" sz="2400" b="0" i="0" u="none" strike="noStrike" cap="none" dirty="0">
                <a:solidFill>
                  <a:srgbClr val="212121"/>
                </a:solidFill>
                <a:effectLst/>
                <a:latin typeface="Times New Roman" panose="02020603050405020304" pitchFamily="18" charset="0"/>
                <a:cs typeface="Times New Roman" panose="02020603050405020304" pitchFamily="18" charset="0"/>
              </a:rPr>
              <a:t>, </a:t>
            </a:r>
            <a:r>
              <a:rPr lang="en-US" sz="2400" b="0" i="0" u="none" strike="noStrike" cap="none" dirty="0" err="1">
                <a:solidFill>
                  <a:srgbClr val="212121"/>
                </a:solidFill>
                <a:effectLst/>
                <a:latin typeface="Times New Roman" panose="02020603050405020304" pitchFamily="18" charset="0"/>
                <a:cs typeface="Times New Roman" panose="02020603050405020304" pitchFamily="18" charset="0"/>
              </a:rPr>
              <a:t>əlavə</a:t>
            </a:r>
            <a:r>
              <a:rPr lang="en-US" sz="2400" b="0" i="0" u="none" strike="noStrike" cap="none" dirty="0">
                <a:solidFill>
                  <a:srgbClr val="212121"/>
                </a:solidFill>
                <a:effectLst/>
                <a:latin typeface="Times New Roman" panose="02020603050405020304" pitchFamily="18" charset="0"/>
                <a:cs typeface="Times New Roman" panose="02020603050405020304" pitchFamily="18" charset="0"/>
              </a:rPr>
              <a:t> </a:t>
            </a:r>
            <a:r>
              <a:rPr lang="en-US" sz="2400" b="0" i="0" u="none" strike="noStrike" cap="none" dirty="0" err="1">
                <a:solidFill>
                  <a:srgbClr val="212121"/>
                </a:solidFill>
                <a:effectLst/>
                <a:latin typeface="Times New Roman" panose="02020603050405020304" pitchFamily="18" charset="0"/>
                <a:cs typeface="Times New Roman" panose="02020603050405020304" pitchFamily="18" charset="0"/>
              </a:rPr>
              <a:t>tədqiqatlar</a:t>
            </a:r>
            <a:r>
              <a:rPr lang="en-US" sz="2400" b="0" i="0" u="none" strike="noStrike" cap="none" dirty="0">
                <a:solidFill>
                  <a:srgbClr val="212121"/>
                </a:solidFill>
                <a:effectLst/>
                <a:latin typeface="Times New Roman" panose="02020603050405020304" pitchFamily="18" charset="0"/>
                <a:cs typeface="Times New Roman" panose="02020603050405020304" pitchFamily="18" charset="0"/>
              </a:rPr>
              <a:t> yeni </a:t>
            </a:r>
            <a:r>
              <a:rPr lang="en-US" sz="2400" b="0" i="0" u="none" strike="noStrike" cap="none" dirty="0" err="1">
                <a:solidFill>
                  <a:srgbClr val="212121"/>
                </a:solidFill>
                <a:effectLst/>
                <a:latin typeface="Times New Roman" panose="02020603050405020304" pitchFamily="18" charset="0"/>
                <a:cs typeface="Times New Roman" panose="02020603050405020304" pitchFamily="18" charset="0"/>
              </a:rPr>
              <a:t>müalicələrin</a:t>
            </a:r>
            <a:r>
              <a:rPr lang="en-US" sz="2400" b="0" i="0" u="none" strike="noStrike" cap="none" dirty="0">
                <a:solidFill>
                  <a:srgbClr val="212121"/>
                </a:solidFill>
                <a:effectLst/>
                <a:latin typeface="Times New Roman" panose="02020603050405020304" pitchFamily="18" charset="0"/>
                <a:cs typeface="Times New Roman" panose="02020603050405020304" pitchFamily="18" charset="0"/>
              </a:rPr>
              <a:t> </a:t>
            </a:r>
            <a:r>
              <a:rPr lang="en-US" sz="2400" b="0" i="0" u="none" strike="noStrike" cap="none" dirty="0" err="1">
                <a:solidFill>
                  <a:srgbClr val="212121"/>
                </a:solidFill>
                <a:effectLst/>
                <a:latin typeface="Times New Roman" panose="02020603050405020304" pitchFamily="18" charset="0"/>
                <a:cs typeface="Times New Roman" panose="02020603050405020304" pitchFamily="18" charset="0"/>
              </a:rPr>
              <a:t>səhiyyə</a:t>
            </a:r>
            <a:r>
              <a:rPr lang="en-US" sz="2400" b="0" i="0" u="none" strike="noStrike" cap="none" dirty="0">
                <a:solidFill>
                  <a:srgbClr val="212121"/>
                </a:solidFill>
                <a:effectLst/>
                <a:latin typeface="Times New Roman" panose="02020603050405020304" pitchFamily="18" charset="0"/>
                <a:cs typeface="Times New Roman" panose="02020603050405020304" pitchFamily="18" charset="0"/>
              </a:rPr>
              <a:t> </a:t>
            </a:r>
            <a:r>
              <a:rPr lang="en-US" sz="2400" b="0" i="0" u="none" strike="noStrike" cap="none" dirty="0" err="1">
                <a:solidFill>
                  <a:srgbClr val="212121"/>
                </a:solidFill>
                <a:effectLst/>
                <a:latin typeface="Times New Roman" panose="02020603050405020304" pitchFamily="18" charset="0"/>
                <a:cs typeface="Times New Roman" panose="02020603050405020304" pitchFamily="18" charset="0"/>
              </a:rPr>
              <a:t>xidmətlərindən</a:t>
            </a:r>
            <a:r>
              <a:rPr lang="en-US" sz="2400" b="0" i="0" u="none" strike="noStrike" cap="none" dirty="0">
                <a:solidFill>
                  <a:srgbClr val="212121"/>
                </a:solidFill>
                <a:effectLst/>
                <a:latin typeface="Times New Roman" panose="02020603050405020304" pitchFamily="18" charset="0"/>
                <a:cs typeface="Times New Roman" panose="02020603050405020304" pitchFamily="18" charset="0"/>
              </a:rPr>
              <a:t> </a:t>
            </a:r>
            <a:r>
              <a:rPr lang="en-US" sz="2400" b="0" i="0" u="none" strike="noStrike" cap="none" dirty="0" err="1">
                <a:solidFill>
                  <a:srgbClr val="212121"/>
                </a:solidFill>
                <a:effectLst/>
                <a:latin typeface="Times New Roman" panose="02020603050405020304" pitchFamily="18" charset="0"/>
                <a:cs typeface="Times New Roman" panose="02020603050405020304" pitchFamily="18" charset="0"/>
              </a:rPr>
              <a:t>istifadənin</a:t>
            </a:r>
            <a:r>
              <a:rPr lang="en-US" sz="2400" b="0" i="0" u="none" strike="noStrike" cap="none" dirty="0">
                <a:solidFill>
                  <a:srgbClr val="212121"/>
                </a:solidFill>
                <a:effectLst/>
                <a:latin typeface="Times New Roman" panose="02020603050405020304" pitchFamily="18" charset="0"/>
                <a:cs typeface="Times New Roman" panose="02020603050405020304" pitchFamily="18" charset="0"/>
              </a:rPr>
              <a:t> </a:t>
            </a:r>
            <a:r>
              <a:rPr lang="en-US" sz="2400" b="0" i="0" u="none" strike="noStrike" cap="none" dirty="0" err="1">
                <a:solidFill>
                  <a:srgbClr val="212121"/>
                </a:solidFill>
                <a:effectLst/>
                <a:latin typeface="Times New Roman" panose="02020603050405020304" pitchFamily="18" charset="0"/>
                <a:cs typeface="Times New Roman" panose="02020603050405020304" pitchFamily="18" charset="0"/>
              </a:rPr>
              <a:t>azaldılmasına</a:t>
            </a:r>
            <a:r>
              <a:rPr lang="en-US" sz="2400" b="0" i="0" u="none" strike="noStrike" cap="none" dirty="0">
                <a:solidFill>
                  <a:srgbClr val="212121"/>
                </a:solidFill>
                <a:effectLst/>
                <a:latin typeface="Times New Roman" panose="02020603050405020304" pitchFamily="18" charset="0"/>
                <a:cs typeface="Times New Roman" panose="02020603050405020304" pitchFamily="18" charset="0"/>
              </a:rPr>
              <a:t> </a:t>
            </a:r>
            <a:r>
              <a:rPr lang="en-US" sz="2400" b="0" i="0" u="none" strike="noStrike" cap="none" dirty="0" err="1">
                <a:solidFill>
                  <a:srgbClr val="212121"/>
                </a:solidFill>
                <a:effectLst/>
                <a:latin typeface="Times New Roman" panose="02020603050405020304" pitchFamily="18" charset="0"/>
                <a:cs typeface="Times New Roman" panose="02020603050405020304" pitchFamily="18" charset="0"/>
              </a:rPr>
              <a:t>təsirini</a:t>
            </a:r>
            <a:r>
              <a:rPr lang="en-US" sz="2400" b="0" i="0" u="none" strike="noStrike" cap="none" dirty="0">
                <a:solidFill>
                  <a:srgbClr val="212121"/>
                </a:solidFill>
                <a:effectLst/>
                <a:latin typeface="Times New Roman" panose="02020603050405020304" pitchFamily="18" charset="0"/>
                <a:cs typeface="Times New Roman" panose="02020603050405020304" pitchFamily="18" charset="0"/>
              </a:rPr>
              <a:t> </a:t>
            </a:r>
            <a:r>
              <a:rPr lang="en-US" sz="2400" b="0" i="0" u="none" strike="noStrike" cap="none" dirty="0" err="1">
                <a:solidFill>
                  <a:srgbClr val="212121"/>
                </a:solidFill>
                <a:effectLst/>
                <a:latin typeface="Times New Roman" panose="02020603050405020304" pitchFamily="18" charset="0"/>
                <a:cs typeface="Times New Roman" panose="02020603050405020304" pitchFamily="18" charset="0"/>
              </a:rPr>
              <a:t>araşdırmalı</a:t>
            </a:r>
            <a:r>
              <a:rPr lang="en-US" sz="2400" b="0" i="0" u="none" strike="noStrike" cap="none" dirty="0">
                <a:solidFill>
                  <a:srgbClr val="212121"/>
                </a:solidFill>
                <a:effectLst/>
                <a:latin typeface="Times New Roman" panose="02020603050405020304" pitchFamily="18" charset="0"/>
                <a:cs typeface="Times New Roman" panose="02020603050405020304" pitchFamily="18" charset="0"/>
              </a:rPr>
              <a:t> </a:t>
            </a:r>
            <a:r>
              <a:rPr lang="en-US" sz="2400" b="0" i="0" u="none" strike="noStrike" cap="none" dirty="0" err="1">
                <a:solidFill>
                  <a:srgbClr val="212121"/>
                </a:solidFill>
                <a:effectLst/>
                <a:latin typeface="Times New Roman" panose="02020603050405020304" pitchFamily="18" charset="0"/>
                <a:cs typeface="Times New Roman" panose="02020603050405020304" pitchFamily="18" charset="0"/>
              </a:rPr>
              <a:t>və</a:t>
            </a:r>
            <a:r>
              <a:rPr lang="en-US" sz="2400" b="0" i="0" u="none" strike="noStrike" cap="none" dirty="0">
                <a:solidFill>
                  <a:srgbClr val="212121"/>
                </a:solidFill>
                <a:effectLst/>
                <a:latin typeface="Times New Roman" panose="02020603050405020304" pitchFamily="18" charset="0"/>
                <a:cs typeface="Times New Roman" panose="02020603050405020304" pitchFamily="18" charset="0"/>
              </a:rPr>
              <a:t> RS </a:t>
            </a:r>
            <a:r>
              <a:rPr lang="en-US" sz="2400" b="0" i="0" u="none" strike="noStrike" cap="none" dirty="0" err="1">
                <a:solidFill>
                  <a:srgbClr val="212121"/>
                </a:solidFill>
                <a:effectLst/>
                <a:latin typeface="Times New Roman" panose="02020603050405020304" pitchFamily="18" charset="0"/>
                <a:cs typeface="Times New Roman" panose="02020603050405020304" pitchFamily="18" charset="0"/>
              </a:rPr>
              <a:t>olan</a:t>
            </a:r>
            <a:r>
              <a:rPr lang="en-US" sz="2400" b="0" i="0" u="none" strike="noStrike" cap="none" dirty="0">
                <a:solidFill>
                  <a:srgbClr val="212121"/>
                </a:solidFill>
                <a:effectLst/>
                <a:latin typeface="Times New Roman" panose="02020603050405020304" pitchFamily="18" charset="0"/>
                <a:cs typeface="Times New Roman" panose="02020603050405020304" pitchFamily="18" charset="0"/>
              </a:rPr>
              <a:t> </a:t>
            </a:r>
            <a:r>
              <a:rPr lang="en-US" sz="2400" b="0" i="0" u="none" strike="noStrike" cap="none" dirty="0" err="1">
                <a:solidFill>
                  <a:srgbClr val="212121"/>
                </a:solidFill>
                <a:effectLst/>
                <a:latin typeface="Times New Roman" panose="02020603050405020304" pitchFamily="18" charset="0"/>
                <a:cs typeface="Times New Roman" panose="02020603050405020304" pitchFamily="18" charset="0"/>
              </a:rPr>
              <a:t>xəstələrdə</a:t>
            </a:r>
            <a:r>
              <a:rPr lang="en-US" sz="2400" b="0" i="0" u="none" strike="noStrike" cap="none" dirty="0">
                <a:solidFill>
                  <a:srgbClr val="212121"/>
                </a:solidFill>
                <a:effectLst/>
                <a:latin typeface="Times New Roman" panose="02020603050405020304" pitchFamily="18" charset="0"/>
                <a:cs typeface="Times New Roman" panose="02020603050405020304" pitchFamily="18" charset="0"/>
              </a:rPr>
              <a:t> </a:t>
            </a:r>
            <a:r>
              <a:rPr lang="en-US" sz="2400" b="0" i="0" u="none" strike="noStrike" cap="none" dirty="0" err="1">
                <a:solidFill>
                  <a:srgbClr val="212121"/>
                </a:solidFill>
                <a:effectLst/>
                <a:latin typeface="Times New Roman" panose="02020603050405020304" pitchFamily="18" charset="0"/>
                <a:cs typeface="Times New Roman" panose="02020603050405020304" pitchFamily="18" charset="0"/>
              </a:rPr>
              <a:t>xərc-effektivliyi</a:t>
            </a:r>
            <a:r>
              <a:rPr lang="en-US" sz="2400" b="0" i="0" u="none" strike="noStrike" cap="none" dirty="0">
                <a:solidFill>
                  <a:srgbClr val="212121"/>
                </a:solidFill>
                <a:effectLst/>
                <a:latin typeface="Times New Roman" panose="02020603050405020304" pitchFamily="18" charset="0"/>
                <a:cs typeface="Times New Roman" panose="02020603050405020304" pitchFamily="18" charset="0"/>
              </a:rPr>
              <a:t> </a:t>
            </a:r>
            <a:r>
              <a:rPr lang="en-US" sz="2400" b="0" i="0" u="none" strike="noStrike" cap="none" dirty="0" err="1">
                <a:solidFill>
                  <a:srgbClr val="212121"/>
                </a:solidFill>
                <a:effectLst/>
                <a:latin typeface="Times New Roman" panose="02020603050405020304" pitchFamily="18" charset="0"/>
                <a:cs typeface="Times New Roman" panose="02020603050405020304" pitchFamily="18" charset="0"/>
              </a:rPr>
              <a:t>nümayiş</a:t>
            </a:r>
            <a:r>
              <a:rPr lang="en-US" sz="2400" b="0" i="0" u="none" strike="noStrike" cap="none" dirty="0">
                <a:solidFill>
                  <a:srgbClr val="212121"/>
                </a:solidFill>
                <a:effectLst/>
                <a:latin typeface="Times New Roman" panose="02020603050405020304" pitchFamily="18" charset="0"/>
                <a:cs typeface="Times New Roman" panose="02020603050405020304" pitchFamily="18" charset="0"/>
              </a:rPr>
              <a:t> </a:t>
            </a:r>
            <a:r>
              <a:rPr lang="en-US" sz="2400" b="0" i="0" u="none" strike="noStrike" cap="none" dirty="0" err="1">
                <a:solidFill>
                  <a:srgbClr val="212121"/>
                </a:solidFill>
                <a:effectLst/>
                <a:latin typeface="Times New Roman" panose="02020603050405020304" pitchFamily="18" charset="0"/>
                <a:cs typeface="Times New Roman" panose="02020603050405020304" pitchFamily="18" charset="0"/>
              </a:rPr>
              <a:t>etdirməlidir</a:t>
            </a:r>
            <a:r>
              <a:rPr lang="en-US" sz="2400" b="0" i="0" u="none" strike="noStrike" cap="none" dirty="0" smtClean="0">
                <a:solidFill>
                  <a:srgbClr val="212121"/>
                </a:solidFill>
                <a:effectLst/>
                <a:latin typeface="Times New Roman" panose="02020603050405020304" pitchFamily="18" charset="0"/>
                <a:cs typeface="Times New Roman" panose="02020603050405020304" pitchFamily="18" charset="0"/>
              </a:rPr>
              <a:t>.</a:t>
            </a:r>
            <a:r>
              <a:rPr lang="en-US" sz="2400" cap="none" dirty="0" smtClean="0">
                <a:solidFill>
                  <a:srgbClr val="222222"/>
                </a:solidFill>
                <a:latin typeface="Times New Roman" panose="02020603050405020304" pitchFamily="18" charset="0"/>
                <a:cs typeface="Times New Roman" panose="02020603050405020304" pitchFamily="18" charset="0"/>
              </a:rPr>
              <a:t> Son </a:t>
            </a:r>
            <a:r>
              <a:rPr lang="en-US" sz="2400" cap="none" dirty="0" err="1" smtClean="0">
                <a:solidFill>
                  <a:srgbClr val="222222"/>
                </a:solidFill>
                <a:latin typeface="Times New Roman" panose="02020603050405020304" pitchFamily="18" charset="0"/>
                <a:cs typeface="Times New Roman" panose="02020603050405020304" pitchFamily="18" charset="0"/>
              </a:rPr>
              <a:t>Avropa</a:t>
            </a:r>
            <a:r>
              <a:rPr lang="en-US" sz="2400" cap="none" dirty="0" smtClean="0">
                <a:solidFill>
                  <a:srgbClr val="222222"/>
                </a:solidFill>
                <a:latin typeface="Times New Roman" panose="02020603050405020304" pitchFamily="18" charset="0"/>
                <a:cs typeface="Times New Roman" panose="02020603050405020304" pitchFamily="18" charset="0"/>
              </a:rPr>
              <a:t> </a:t>
            </a:r>
            <a:r>
              <a:rPr lang="en-US" sz="2400" cap="none" dirty="0" err="1" smtClean="0">
                <a:solidFill>
                  <a:srgbClr val="222222"/>
                </a:solidFill>
                <a:latin typeface="Times New Roman" panose="02020603050405020304" pitchFamily="18" charset="0"/>
                <a:cs typeface="Times New Roman" panose="02020603050405020304" pitchFamily="18" charset="0"/>
              </a:rPr>
              <a:t>Təlimatları</a:t>
            </a:r>
            <a:r>
              <a:rPr lang="en-US" sz="2400" cap="none" dirty="0" smtClean="0">
                <a:solidFill>
                  <a:srgbClr val="222222"/>
                </a:solidFill>
                <a:latin typeface="Times New Roman" panose="02020603050405020304" pitchFamily="18" charset="0"/>
                <a:cs typeface="Times New Roman" panose="02020603050405020304" pitchFamily="18" charset="0"/>
              </a:rPr>
              <a:t> CSR, EECP </a:t>
            </a:r>
            <a:r>
              <a:rPr lang="en-US" sz="2400" cap="none" dirty="0" err="1" smtClean="0">
                <a:solidFill>
                  <a:srgbClr val="222222"/>
                </a:solidFill>
                <a:latin typeface="Times New Roman" panose="02020603050405020304" pitchFamily="18" charset="0"/>
                <a:cs typeface="Times New Roman" panose="02020603050405020304" pitchFamily="18" charset="0"/>
              </a:rPr>
              <a:t>və</a:t>
            </a:r>
            <a:r>
              <a:rPr lang="en-US" sz="2400" cap="none" dirty="0" smtClean="0">
                <a:solidFill>
                  <a:srgbClr val="222222"/>
                </a:solidFill>
                <a:latin typeface="Times New Roman" panose="02020603050405020304" pitchFamily="18" charset="0"/>
                <a:cs typeface="Times New Roman" panose="02020603050405020304" pitchFamily="18" charset="0"/>
              </a:rPr>
              <a:t> </a:t>
            </a:r>
            <a:r>
              <a:rPr lang="en-US" sz="2400" cap="none" dirty="0" err="1" smtClean="0">
                <a:solidFill>
                  <a:srgbClr val="222222"/>
                </a:solidFill>
                <a:latin typeface="Times New Roman" panose="02020603050405020304" pitchFamily="18" charset="0"/>
                <a:cs typeface="Times New Roman" panose="02020603050405020304" pitchFamily="18" charset="0"/>
              </a:rPr>
              <a:t>onurğa</a:t>
            </a:r>
            <a:r>
              <a:rPr lang="en-US" sz="2400" cap="none" dirty="0" smtClean="0">
                <a:solidFill>
                  <a:srgbClr val="222222"/>
                </a:solidFill>
                <a:latin typeface="Times New Roman" panose="02020603050405020304" pitchFamily="18" charset="0"/>
                <a:cs typeface="Times New Roman" panose="02020603050405020304" pitchFamily="18" charset="0"/>
              </a:rPr>
              <a:t> </a:t>
            </a:r>
            <a:r>
              <a:rPr lang="en-US" sz="2400" cap="none" dirty="0" err="1" smtClean="0">
                <a:solidFill>
                  <a:srgbClr val="222222"/>
                </a:solidFill>
                <a:latin typeface="Times New Roman" panose="02020603050405020304" pitchFamily="18" charset="0"/>
                <a:cs typeface="Times New Roman" panose="02020603050405020304" pitchFamily="18" charset="0"/>
              </a:rPr>
              <a:t>beyni</a:t>
            </a:r>
            <a:r>
              <a:rPr lang="en-US" sz="2400" cap="none" dirty="0" smtClean="0">
                <a:solidFill>
                  <a:srgbClr val="222222"/>
                </a:solidFill>
                <a:latin typeface="Times New Roman" panose="02020603050405020304" pitchFamily="18" charset="0"/>
                <a:cs typeface="Times New Roman" panose="02020603050405020304" pitchFamily="18" charset="0"/>
              </a:rPr>
              <a:t> </a:t>
            </a:r>
            <a:r>
              <a:rPr lang="en-US" sz="2400" cap="none" dirty="0" err="1" smtClean="0">
                <a:solidFill>
                  <a:srgbClr val="222222"/>
                </a:solidFill>
                <a:latin typeface="Times New Roman" panose="02020603050405020304" pitchFamily="18" charset="0"/>
                <a:cs typeface="Times New Roman" panose="02020603050405020304" pitchFamily="18" charset="0"/>
              </a:rPr>
              <a:t>stimullaşdırılması</a:t>
            </a:r>
            <a:r>
              <a:rPr lang="en-US" sz="2400" cap="none" dirty="0" smtClean="0">
                <a:solidFill>
                  <a:srgbClr val="222222"/>
                </a:solidFill>
                <a:latin typeface="Times New Roman" panose="02020603050405020304" pitchFamily="18" charset="0"/>
                <a:cs typeface="Times New Roman" panose="02020603050405020304" pitchFamily="18" charset="0"/>
              </a:rPr>
              <a:t> </a:t>
            </a:r>
            <a:r>
              <a:rPr lang="en-US" sz="2400" cap="none" dirty="0" err="1" smtClean="0">
                <a:solidFill>
                  <a:srgbClr val="222222"/>
                </a:solidFill>
                <a:latin typeface="Times New Roman" panose="02020603050405020304" pitchFamily="18" charset="0"/>
                <a:cs typeface="Times New Roman" panose="02020603050405020304" pitchFamily="18" charset="0"/>
              </a:rPr>
              <a:t>IIb</a:t>
            </a:r>
            <a:r>
              <a:rPr lang="en-US" sz="2400" cap="none" dirty="0" smtClean="0">
                <a:solidFill>
                  <a:srgbClr val="222222"/>
                </a:solidFill>
                <a:latin typeface="Times New Roman" panose="02020603050405020304" pitchFamily="18" charset="0"/>
                <a:cs typeface="Times New Roman" panose="02020603050405020304" pitchFamily="18" charset="0"/>
              </a:rPr>
              <a:t> </a:t>
            </a:r>
            <a:r>
              <a:rPr lang="en-US" sz="2400" cap="none" dirty="0" err="1" smtClean="0">
                <a:solidFill>
                  <a:srgbClr val="222222"/>
                </a:solidFill>
                <a:latin typeface="Times New Roman" panose="02020603050405020304" pitchFamily="18" charset="0"/>
                <a:cs typeface="Times New Roman" panose="02020603050405020304" pitchFamily="18" charset="0"/>
              </a:rPr>
              <a:t>sinfi</a:t>
            </a:r>
            <a:r>
              <a:rPr lang="en-US" sz="2400" cap="none" dirty="0" smtClean="0">
                <a:solidFill>
                  <a:srgbClr val="222222"/>
                </a:solidFill>
                <a:latin typeface="Times New Roman" panose="02020603050405020304" pitchFamily="18" charset="0"/>
                <a:cs typeface="Times New Roman" panose="02020603050405020304" pitchFamily="18" charset="0"/>
              </a:rPr>
              <a:t> </a:t>
            </a:r>
            <a:r>
              <a:rPr lang="en-US" sz="2400" cap="none" dirty="0" err="1" smtClean="0">
                <a:solidFill>
                  <a:srgbClr val="222222"/>
                </a:solidFill>
                <a:latin typeface="Times New Roman" panose="02020603050405020304" pitchFamily="18" charset="0"/>
                <a:cs typeface="Times New Roman" panose="02020603050405020304" pitchFamily="18" charset="0"/>
              </a:rPr>
              <a:t>tövsiyələr</a:t>
            </a:r>
            <a:r>
              <a:rPr lang="en-US" sz="2400" cap="none" dirty="0" smtClean="0">
                <a:solidFill>
                  <a:srgbClr val="222222"/>
                </a:solidFill>
                <a:latin typeface="Times New Roman" panose="02020603050405020304" pitchFamily="18" charset="0"/>
                <a:cs typeface="Times New Roman" panose="02020603050405020304" pitchFamily="18" charset="0"/>
              </a:rPr>
              <a:t> </a:t>
            </a:r>
            <a:r>
              <a:rPr lang="en-US" sz="2400" cap="none" dirty="0" err="1" smtClean="0">
                <a:solidFill>
                  <a:srgbClr val="222222"/>
                </a:solidFill>
                <a:latin typeface="Times New Roman" panose="02020603050405020304" pitchFamily="18" charset="0"/>
                <a:cs typeface="Times New Roman" panose="02020603050405020304" pitchFamily="18" charset="0"/>
              </a:rPr>
              <a:t>və</a:t>
            </a:r>
            <a:r>
              <a:rPr lang="en-US" sz="2400" cap="none" dirty="0" smtClean="0">
                <a:solidFill>
                  <a:srgbClr val="222222"/>
                </a:solidFill>
                <a:latin typeface="Times New Roman" panose="02020603050405020304" pitchFamily="18" charset="0"/>
                <a:cs typeface="Times New Roman" panose="02020603050405020304" pitchFamily="18" charset="0"/>
              </a:rPr>
              <a:t> B </a:t>
            </a:r>
            <a:r>
              <a:rPr lang="en-US" sz="2400" cap="none" dirty="0" err="1" smtClean="0">
                <a:solidFill>
                  <a:srgbClr val="222222"/>
                </a:solidFill>
                <a:latin typeface="Times New Roman" panose="02020603050405020304" pitchFamily="18" charset="0"/>
                <a:cs typeface="Times New Roman" panose="02020603050405020304" pitchFamily="18" charset="0"/>
              </a:rPr>
              <a:t>səviyyəli</a:t>
            </a:r>
            <a:r>
              <a:rPr lang="en-US" sz="2400" cap="none" dirty="0" smtClean="0">
                <a:solidFill>
                  <a:srgbClr val="222222"/>
                </a:solidFill>
                <a:latin typeface="Times New Roman" panose="02020603050405020304" pitchFamily="18" charset="0"/>
                <a:cs typeface="Times New Roman" panose="02020603050405020304" pitchFamily="18" charset="0"/>
              </a:rPr>
              <a:t> </a:t>
            </a:r>
            <a:r>
              <a:rPr lang="en-US" sz="2400" cap="none" dirty="0" err="1" smtClean="0">
                <a:solidFill>
                  <a:srgbClr val="222222"/>
                </a:solidFill>
                <a:latin typeface="Times New Roman" panose="02020603050405020304" pitchFamily="18" charset="0"/>
                <a:cs typeface="Times New Roman" panose="02020603050405020304" pitchFamily="18" charset="0"/>
              </a:rPr>
              <a:t>sübutlar</a:t>
            </a:r>
            <a:r>
              <a:rPr lang="en-US" sz="2400" cap="none" dirty="0" smtClean="0">
                <a:solidFill>
                  <a:srgbClr val="222222"/>
                </a:solidFill>
                <a:latin typeface="Times New Roman" panose="02020603050405020304" pitchFamily="18" charset="0"/>
                <a:cs typeface="Times New Roman" panose="02020603050405020304" pitchFamily="18" charset="0"/>
              </a:rPr>
              <a:t> </a:t>
            </a:r>
            <a:r>
              <a:rPr lang="en-US" sz="2400" cap="none" dirty="0" err="1" smtClean="0">
                <a:solidFill>
                  <a:srgbClr val="222222"/>
                </a:solidFill>
                <a:latin typeface="Times New Roman" panose="02020603050405020304" pitchFamily="18" charset="0"/>
                <a:cs typeface="Times New Roman" panose="02020603050405020304" pitchFamily="18" charset="0"/>
              </a:rPr>
              <a:t>verir</a:t>
            </a:r>
            <a:r>
              <a:rPr lang="en-US" sz="2400" cap="none" dirty="0" smtClean="0">
                <a:solidFill>
                  <a:srgbClr val="222222"/>
                </a:solidFill>
                <a:latin typeface="Times New Roman" panose="02020603050405020304" pitchFamily="18" charset="0"/>
                <a:cs typeface="Times New Roman" panose="02020603050405020304" pitchFamily="18" charset="0"/>
              </a:rPr>
              <a:t>, TMLR </a:t>
            </a:r>
            <a:r>
              <a:rPr lang="en-US" sz="2400" cap="none" dirty="0" err="1" smtClean="0">
                <a:solidFill>
                  <a:srgbClr val="222222"/>
                </a:solidFill>
                <a:latin typeface="Times New Roman" panose="02020603050405020304" pitchFamily="18" charset="0"/>
                <a:cs typeface="Times New Roman" panose="02020603050405020304" pitchFamily="18" charset="0"/>
              </a:rPr>
              <a:t>isə</a:t>
            </a:r>
            <a:r>
              <a:rPr lang="en-US" sz="2400" cap="none" dirty="0" smtClean="0">
                <a:solidFill>
                  <a:srgbClr val="222222"/>
                </a:solidFill>
                <a:latin typeface="Times New Roman" panose="02020603050405020304" pitchFamily="18" charset="0"/>
                <a:cs typeface="Times New Roman" panose="02020603050405020304" pitchFamily="18" charset="0"/>
              </a:rPr>
              <a:t> </a:t>
            </a:r>
            <a:r>
              <a:rPr lang="en-US" sz="2400" cap="none" dirty="0" err="1" smtClean="0">
                <a:solidFill>
                  <a:srgbClr val="222222"/>
                </a:solidFill>
                <a:latin typeface="Times New Roman" panose="02020603050405020304" pitchFamily="18" charset="0"/>
                <a:cs typeface="Times New Roman" panose="02020603050405020304" pitchFamily="18" charset="0"/>
              </a:rPr>
              <a:t>zərərli</a:t>
            </a:r>
            <a:r>
              <a:rPr lang="en-US" sz="2400" cap="none" dirty="0" smtClean="0">
                <a:solidFill>
                  <a:srgbClr val="222222"/>
                </a:solidFill>
                <a:latin typeface="Times New Roman" panose="02020603050405020304" pitchFamily="18" charset="0"/>
                <a:cs typeface="Times New Roman" panose="02020603050405020304" pitchFamily="18" charset="0"/>
              </a:rPr>
              <a:t> </a:t>
            </a:r>
            <a:r>
              <a:rPr lang="en-US" sz="2400" cap="none" dirty="0" err="1" smtClean="0">
                <a:solidFill>
                  <a:srgbClr val="222222"/>
                </a:solidFill>
                <a:latin typeface="Times New Roman" panose="02020603050405020304" pitchFamily="18" charset="0"/>
                <a:cs typeface="Times New Roman" panose="02020603050405020304" pitchFamily="18" charset="0"/>
              </a:rPr>
              <a:t>prosedur</a:t>
            </a:r>
            <a:r>
              <a:rPr lang="en-US" sz="2400" cap="none" dirty="0" smtClean="0">
                <a:solidFill>
                  <a:srgbClr val="222222"/>
                </a:solidFill>
                <a:latin typeface="Times New Roman" panose="02020603050405020304" pitchFamily="18" charset="0"/>
                <a:cs typeface="Times New Roman" panose="02020603050405020304" pitchFamily="18" charset="0"/>
              </a:rPr>
              <a:t> </a:t>
            </a:r>
            <a:r>
              <a:rPr lang="en-US" sz="2400" cap="none" dirty="0" err="1" smtClean="0">
                <a:solidFill>
                  <a:srgbClr val="222222"/>
                </a:solidFill>
                <a:latin typeface="Times New Roman" panose="02020603050405020304" pitchFamily="18" charset="0"/>
                <a:cs typeface="Times New Roman" panose="02020603050405020304" pitchFamily="18" charset="0"/>
              </a:rPr>
              <a:t>kimi</a:t>
            </a:r>
            <a:r>
              <a:rPr lang="en-US" sz="2400" cap="none" dirty="0" smtClean="0">
                <a:solidFill>
                  <a:srgbClr val="222222"/>
                </a:solidFill>
                <a:latin typeface="Times New Roman" panose="02020603050405020304" pitchFamily="18" charset="0"/>
                <a:cs typeface="Times New Roman" panose="02020603050405020304" pitchFamily="18" charset="0"/>
              </a:rPr>
              <a:t> </a:t>
            </a:r>
            <a:r>
              <a:rPr lang="en-US" sz="2400" cap="none" dirty="0" err="1" smtClean="0">
                <a:solidFill>
                  <a:srgbClr val="222222"/>
                </a:solidFill>
                <a:latin typeface="Times New Roman" panose="02020603050405020304" pitchFamily="18" charset="0"/>
                <a:cs typeface="Times New Roman" panose="02020603050405020304" pitchFamily="18" charset="0"/>
              </a:rPr>
              <a:t>təsnif</a:t>
            </a:r>
            <a:r>
              <a:rPr lang="en-US" sz="2400" cap="none" dirty="0" smtClean="0">
                <a:solidFill>
                  <a:srgbClr val="222222"/>
                </a:solidFill>
                <a:latin typeface="Times New Roman" panose="02020603050405020304" pitchFamily="18" charset="0"/>
                <a:cs typeface="Times New Roman" panose="02020603050405020304" pitchFamily="18" charset="0"/>
              </a:rPr>
              <a:t> </a:t>
            </a:r>
            <a:r>
              <a:rPr lang="en-US" sz="2400" cap="none" dirty="0" err="1" smtClean="0">
                <a:solidFill>
                  <a:srgbClr val="222222"/>
                </a:solidFill>
                <a:latin typeface="Times New Roman" panose="02020603050405020304" pitchFamily="18" charset="0"/>
                <a:cs typeface="Times New Roman" panose="02020603050405020304" pitchFamily="18" charset="0"/>
              </a:rPr>
              <a:t>edilir</a:t>
            </a:r>
            <a:r>
              <a:rPr lang="en-US" sz="2400" cap="none" dirty="0" smtClean="0">
                <a:solidFill>
                  <a:srgbClr val="222222"/>
                </a:solidFill>
                <a:latin typeface="Times New Roman" panose="02020603050405020304" pitchFamily="18" charset="0"/>
                <a:cs typeface="Times New Roman" panose="02020603050405020304" pitchFamily="18" charset="0"/>
              </a:rPr>
              <a:t> (</a:t>
            </a:r>
            <a:r>
              <a:rPr lang="en-US" sz="2400" cap="none" dirty="0" err="1" smtClean="0">
                <a:solidFill>
                  <a:srgbClr val="222222"/>
                </a:solidFill>
                <a:latin typeface="Times New Roman" panose="02020603050405020304" pitchFamily="18" charset="0"/>
                <a:cs typeface="Times New Roman" panose="02020603050405020304" pitchFamily="18" charset="0"/>
              </a:rPr>
              <a:t>tövsiyə</a:t>
            </a:r>
            <a:r>
              <a:rPr lang="en-US" sz="2400" cap="none" dirty="0" smtClean="0">
                <a:solidFill>
                  <a:srgbClr val="222222"/>
                </a:solidFill>
                <a:latin typeface="Times New Roman" panose="02020603050405020304" pitchFamily="18" charset="0"/>
                <a:cs typeface="Times New Roman" panose="02020603050405020304" pitchFamily="18" charset="0"/>
              </a:rPr>
              <a:t> </a:t>
            </a:r>
            <a:r>
              <a:rPr lang="en-US" sz="2400" cap="none" dirty="0" err="1" smtClean="0">
                <a:solidFill>
                  <a:srgbClr val="222222"/>
                </a:solidFill>
                <a:latin typeface="Times New Roman" panose="02020603050405020304" pitchFamily="18" charset="0"/>
                <a:cs typeface="Times New Roman" panose="02020603050405020304" pitchFamily="18" charset="0"/>
              </a:rPr>
              <a:t>sinfi</a:t>
            </a:r>
            <a:r>
              <a:rPr lang="en-US" sz="2400" cap="none" dirty="0" smtClean="0">
                <a:solidFill>
                  <a:srgbClr val="222222"/>
                </a:solidFill>
                <a:latin typeface="Times New Roman" panose="02020603050405020304" pitchFamily="18" charset="0"/>
                <a:cs typeface="Times New Roman" panose="02020603050405020304" pitchFamily="18" charset="0"/>
              </a:rPr>
              <a:t> III). </a:t>
            </a:r>
          </a:p>
          <a:p>
            <a:pPr algn="just"/>
            <a:r>
              <a:rPr lang="en-US" sz="2400" cap="none" dirty="0" smtClean="0">
                <a:solidFill>
                  <a:srgbClr val="222222"/>
                </a:solidFill>
                <a:latin typeface="Times New Roman" panose="02020603050405020304" pitchFamily="18" charset="0"/>
                <a:cs typeface="Times New Roman" panose="02020603050405020304" pitchFamily="18" charset="0"/>
              </a:rPr>
              <a:t>2012-ci </a:t>
            </a:r>
            <a:r>
              <a:rPr lang="en-US" sz="2400" cap="none" dirty="0" err="1" smtClean="0">
                <a:solidFill>
                  <a:srgbClr val="222222"/>
                </a:solidFill>
                <a:latin typeface="Times New Roman" panose="02020603050405020304" pitchFamily="18" charset="0"/>
                <a:cs typeface="Times New Roman" panose="02020603050405020304" pitchFamily="18" charset="0"/>
              </a:rPr>
              <a:t>ildə</a:t>
            </a:r>
            <a:r>
              <a:rPr lang="en-US" sz="2400" cap="none" dirty="0" smtClean="0">
                <a:solidFill>
                  <a:srgbClr val="222222"/>
                </a:solidFill>
                <a:latin typeface="Times New Roman" panose="02020603050405020304" pitchFamily="18" charset="0"/>
                <a:cs typeface="Times New Roman" panose="02020603050405020304" pitchFamily="18" charset="0"/>
              </a:rPr>
              <a:t> </a:t>
            </a:r>
            <a:r>
              <a:rPr lang="en-US" sz="2400" cap="none" dirty="0" err="1" smtClean="0">
                <a:solidFill>
                  <a:srgbClr val="222222"/>
                </a:solidFill>
                <a:latin typeface="Times New Roman" panose="02020603050405020304" pitchFamily="18" charset="0"/>
                <a:cs typeface="Times New Roman" panose="02020603050405020304" pitchFamily="18" charset="0"/>
              </a:rPr>
              <a:t>nəşr</a:t>
            </a:r>
            <a:r>
              <a:rPr lang="en-US" sz="2400" cap="none" dirty="0" smtClean="0">
                <a:solidFill>
                  <a:srgbClr val="222222"/>
                </a:solidFill>
                <a:latin typeface="Times New Roman" panose="02020603050405020304" pitchFamily="18" charset="0"/>
                <a:cs typeface="Times New Roman" panose="02020603050405020304" pitchFamily="18" charset="0"/>
              </a:rPr>
              <a:t> </a:t>
            </a:r>
            <a:r>
              <a:rPr lang="en-US" sz="2400" cap="none" dirty="0" err="1" smtClean="0">
                <a:solidFill>
                  <a:srgbClr val="222222"/>
                </a:solidFill>
                <a:latin typeface="Times New Roman" panose="02020603050405020304" pitchFamily="18" charset="0"/>
                <a:cs typeface="Times New Roman" panose="02020603050405020304" pitchFamily="18" charset="0"/>
              </a:rPr>
              <a:t>edilmiş</a:t>
            </a:r>
            <a:r>
              <a:rPr lang="en-US" sz="2400" cap="none" dirty="0" smtClean="0">
                <a:solidFill>
                  <a:srgbClr val="222222"/>
                </a:solidFill>
                <a:latin typeface="Times New Roman" panose="02020603050405020304" pitchFamily="18" charset="0"/>
                <a:cs typeface="Times New Roman" panose="02020603050405020304" pitchFamily="18" charset="0"/>
              </a:rPr>
              <a:t> </a:t>
            </a:r>
            <a:r>
              <a:rPr lang="en-US" sz="2400" cap="none" dirty="0" err="1" smtClean="0">
                <a:solidFill>
                  <a:srgbClr val="222222"/>
                </a:solidFill>
                <a:latin typeface="Times New Roman" panose="02020603050405020304" pitchFamily="18" charset="0"/>
                <a:cs typeface="Times New Roman" panose="02020603050405020304" pitchFamily="18" charset="0"/>
              </a:rPr>
              <a:t>və</a:t>
            </a:r>
            <a:r>
              <a:rPr lang="en-US" sz="2400" cap="none" dirty="0" smtClean="0">
                <a:solidFill>
                  <a:srgbClr val="222222"/>
                </a:solidFill>
                <a:latin typeface="Times New Roman" panose="02020603050405020304" pitchFamily="18" charset="0"/>
                <a:cs typeface="Times New Roman" panose="02020603050405020304" pitchFamily="18" charset="0"/>
              </a:rPr>
              <a:t> 2014-cü </a:t>
            </a:r>
            <a:r>
              <a:rPr lang="en-US" sz="2400" cap="none" dirty="0" err="1" smtClean="0">
                <a:solidFill>
                  <a:srgbClr val="222222"/>
                </a:solidFill>
                <a:latin typeface="Times New Roman" panose="02020603050405020304" pitchFamily="18" charset="0"/>
                <a:cs typeface="Times New Roman" panose="02020603050405020304" pitchFamily="18" charset="0"/>
              </a:rPr>
              <a:t>ildə</a:t>
            </a:r>
            <a:r>
              <a:rPr lang="en-US" sz="2400" cap="none" dirty="0" smtClean="0">
                <a:solidFill>
                  <a:srgbClr val="222222"/>
                </a:solidFill>
                <a:latin typeface="Times New Roman" panose="02020603050405020304" pitchFamily="18" charset="0"/>
                <a:cs typeface="Times New Roman" panose="02020603050405020304" pitchFamily="18" charset="0"/>
              </a:rPr>
              <a:t> </a:t>
            </a:r>
            <a:r>
              <a:rPr lang="en-US" sz="2400" cap="none" dirty="0" err="1" smtClean="0">
                <a:solidFill>
                  <a:srgbClr val="222222"/>
                </a:solidFill>
                <a:latin typeface="Times New Roman" panose="02020603050405020304" pitchFamily="18" charset="0"/>
                <a:cs typeface="Times New Roman" panose="02020603050405020304" pitchFamily="18" charset="0"/>
              </a:rPr>
              <a:t>yenilənmiş</a:t>
            </a:r>
            <a:r>
              <a:rPr lang="en-US" sz="2400" cap="none" dirty="0" smtClean="0">
                <a:solidFill>
                  <a:srgbClr val="222222"/>
                </a:solidFill>
                <a:latin typeface="Times New Roman" panose="02020603050405020304" pitchFamily="18" charset="0"/>
                <a:cs typeface="Times New Roman" panose="02020603050405020304" pitchFamily="18" charset="0"/>
              </a:rPr>
              <a:t> </a:t>
            </a:r>
            <a:r>
              <a:rPr lang="en-US" sz="2400" cap="none" dirty="0" err="1" smtClean="0">
                <a:solidFill>
                  <a:srgbClr val="222222"/>
                </a:solidFill>
                <a:latin typeface="Times New Roman" panose="02020603050405020304" pitchFamily="18" charset="0"/>
                <a:cs typeface="Times New Roman" panose="02020603050405020304" pitchFamily="18" charset="0"/>
              </a:rPr>
              <a:t>amerika</a:t>
            </a:r>
            <a:r>
              <a:rPr lang="az-Latn-AZ" sz="2400" cap="none" dirty="0" smtClean="0">
                <a:solidFill>
                  <a:srgbClr val="222222"/>
                </a:solidFill>
                <a:latin typeface="Times New Roman" panose="02020603050405020304" pitchFamily="18" charset="0"/>
                <a:cs typeface="Times New Roman" panose="02020603050405020304" pitchFamily="18" charset="0"/>
              </a:rPr>
              <a:t>n</a:t>
            </a:r>
            <a:r>
              <a:rPr lang="en-US" sz="2400" cap="none" dirty="0" smtClean="0">
                <a:solidFill>
                  <a:srgbClr val="222222"/>
                </a:solidFill>
                <a:latin typeface="Times New Roman" panose="02020603050405020304" pitchFamily="18" charset="0"/>
                <a:cs typeface="Times New Roman" panose="02020603050405020304" pitchFamily="18" charset="0"/>
              </a:rPr>
              <a:t> </a:t>
            </a:r>
            <a:r>
              <a:rPr lang="en-US" sz="2400" cap="none" dirty="0" err="1" smtClean="0">
                <a:solidFill>
                  <a:srgbClr val="222222"/>
                </a:solidFill>
                <a:latin typeface="Times New Roman" panose="02020603050405020304" pitchFamily="18" charset="0"/>
                <a:cs typeface="Times New Roman" panose="02020603050405020304" pitchFamily="18" charset="0"/>
              </a:rPr>
              <a:t>təlimatları</a:t>
            </a:r>
            <a:r>
              <a:rPr lang="en-US" sz="2400" cap="none" dirty="0" smtClean="0">
                <a:solidFill>
                  <a:srgbClr val="222222"/>
                </a:solidFill>
                <a:latin typeface="Times New Roman" panose="02020603050405020304" pitchFamily="18" charset="0"/>
                <a:cs typeface="Times New Roman" panose="02020603050405020304" pitchFamily="18" charset="0"/>
              </a:rPr>
              <a:t>  EECP, SCS </a:t>
            </a:r>
            <a:r>
              <a:rPr lang="en-US" sz="2400" cap="none" dirty="0" err="1" smtClean="0">
                <a:solidFill>
                  <a:srgbClr val="222222"/>
                </a:solidFill>
                <a:latin typeface="Times New Roman" panose="02020603050405020304" pitchFamily="18" charset="0"/>
                <a:cs typeface="Times New Roman" panose="02020603050405020304" pitchFamily="18" charset="0"/>
              </a:rPr>
              <a:t>və</a:t>
            </a:r>
            <a:r>
              <a:rPr lang="en-US" sz="2400" cap="none" dirty="0" smtClean="0">
                <a:solidFill>
                  <a:srgbClr val="222222"/>
                </a:solidFill>
                <a:latin typeface="Times New Roman" panose="02020603050405020304" pitchFamily="18" charset="0"/>
                <a:cs typeface="Times New Roman" panose="02020603050405020304" pitchFamily="18" charset="0"/>
              </a:rPr>
              <a:t> TLMR </a:t>
            </a:r>
            <a:r>
              <a:rPr lang="en-US" sz="2400" cap="none" dirty="0" err="1" smtClean="0">
                <a:solidFill>
                  <a:srgbClr val="222222"/>
                </a:solidFill>
                <a:latin typeface="Times New Roman" panose="02020603050405020304" pitchFamily="18" charset="0"/>
                <a:cs typeface="Times New Roman" panose="02020603050405020304" pitchFamily="18" charset="0"/>
              </a:rPr>
              <a:t>IIb</a:t>
            </a:r>
            <a:r>
              <a:rPr lang="en-US" sz="2400" cap="none" dirty="0" smtClean="0">
                <a:solidFill>
                  <a:srgbClr val="222222"/>
                </a:solidFill>
                <a:latin typeface="Times New Roman" panose="02020603050405020304" pitchFamily="18" charset="0"/>
                <a:cs typeface="Times New Roman" panose="02020603050405020304" pitchFamily="18" charset="0"/>
              </a:rPr>
              <a:t> </a:t>
            </a:r>
            <a:r>
              <a:rPr lang="en-US" sz="2400" cap="none" dirty="0" err="1" smtClean="0">
                <a:solidFill>
                  <a:srgbClr val="222222"/>
                </a:solidFill>
                <a:latin typeface="Times New Roman" panose="02020603050405020304" pitchFamily="18" charset="0"/>
                <a:cs typeface="Times New Roman" panose="02020603050405020304" pitchFamily="18" charset="0"/>
              </a:rPr>
              <a:t>sinif</a:t>
            </a:r>
            <a:r>
              <a:rPr lang="en-US" sz="2400" cap="none" dirty="0" smtClean="0">
                <a:solidFill>
                  <a:srgbClr val="222222"/>
                </a:solidFill>
                <a:latin typeface="Times New Roman" panose="02020603050405020304" pitchFamily="18" charset="0"/>
                <a:cs typeface="Times New Roman" panose="02020603050405020304" pitchFamily="18" charset="0"/>
              </a:rPr>
              <a:t> </a:t>
            </a:r>
            <a:r>
              <a:rPr lang="en-US" sz="2400" cap="none" dirty="0" err="1" smtClean="0">
                <a:solidFill>
                  <a:srgbClr val="222222"/>
                </a:solidFill>
                <a:latin typeface="Times New Roman" panose="02020603050405020304" pitchFamily="18" charset="0"/>
                <a:cs typeface="Times New Roman" panose="02020603050405020304" pitchFamily="18" charset="0"/>
              </a:rPr>
              <a:t>tövsiyələrinə</a:t>
            </a:r>
            <a:r>
              <a:rPr lang="en-US" sz="2400" cap="none" dirty="0" smtClean="0">
                <a:solidFill>
                  <a:srgbClr val="222222"/>
                </a:solidFill>
                <a:latin typeface="Times New Roman" panose="02020603050405020304" pitchFamily="18" charset="0"/>
                <a:cs typeface="Times New Roman" panose="02020603050405020304" pitchFamily="18" charset="0"/>
              </a:rPr>
              <a:t> </a:t>
            </a:r>
            <a:r>
              <a:rPr lang="en-US" sz="2400" cap="none" dirty="0" err="1" smtClean="0">
                <a:solidFill>
                  <a:srgbClr val="222222"/>
                </a:solidFill>
                <a:latin typeface="Times New Roman" panose="02020603050405020304" pitchFamily="18" charset="0"/>
                <a:cs typeface="Times New Roman" panose="02020603050405020304" pitchFamily="18" charset="0"/>
              </a:rPr>
              <a:t>aiddir</a:t>
            </a:r>
            <a:r>
              <a:rPr lang="en-US" sz="2400" cap="none" dirty="0" smtClean="0">
                <a:solidFill>
                  <a:srgbClr val="222222"/>
                </a:solidFill>
                <a:latin typeface="Times New Roman" panose="02020603050405020304" pitchFamily="18" charset="0"/>
                <a:cs typeface="Times New Roman" panose="02020603050405020304" pitchFamily="18" charset="0"/>
              </a:rPr>
              <a:t>. </a:t>
            </a:r>
            <a:r>
              <a:rPr lang="az-Latn-AZ" sz="2400" cap="none" dirty="0" smtClean="0">
                <a:solidFill>
                  <a:srgbClr val="222222"/>
                </a:solidFill>
                <a:latin typeface="Times New Roman" panose="02020603050405020304" pitchFamily="18" charset="0"/>
                <a:cs typeface="Times New Roman" panose="02020603050405020304" pitchFamily="18" charset="0"/>
              </a:rPr>
              <a:t>Və 2019 il </a:t>
            </a:r>
            <a:r>
              <a:rPr lang="en-US" sz="2400" cap="none" dirty="0" err="1" smtClean="0">
                <a:solidFill>
                  <a:srgbClr val="222222"/>
                </a:solidFill>
                <a:latin typeface="Times New Roman" panose="02020603050405020304" pitchFamily="18" charset="0"/>
                <a:cs typeface="Times New Roman" panose="02020603050405020304" pitchFamily="18" charset="0"/>
              </a:rPr>
              <a:t>tövsiyələrin</a:t>
            </a:r>
            <a:r>
              <a:rPr lang="az-Latn-AZ" sz="2400" cap="none" dirty="0" smtClean="0">
                <a:solidFill>
                  <a:srgbClr val="222222"/>
                </a:solidFill>
                <a:latin typeface="Times New Roman" panose="02020603050405020304" pitchFamily="18" charset="0"/>
                <a:cs typeface="Times New Roman" panose="02020603050405020304" pitchFamily="18" charset="0"/>
              </a:rPr>
              <a:t>d</a:t>
            </a:r>
            <a:r>
              <a:rPr lang="en-US" sz="2400" cap="none" dirty="0" smtClean="0">
                <a:solidFill>
                  <a:srgbClr val="222222"/>
                </a:solidFill>
                <a:latin typeface="Times New Roman" panose="02020603050405020304" pitchFamily="18" charset="0"/>
                <a:cs typeface="Times New Roman" panose="02020603050405020304" pitchFamily="18" charset="0"/>
              </a:rPr>
              <a:t>ə</a:t>
            </a:r>
            <a:r>
              <a:rPr lang="az-Latn-AZ" sz="2400" cap="none" dirty="0" smtClean="0">
                <a:solidFill>
                  <a:srgbClr val="222222"/>
                </a:solidFill>
                <a:latin typeface="Times New Roman" panose="02020603050405020304" pitchFamily="18" charset="0"/>
                <a:cs typeface="Times New Roman" panose="02020603050405020304" pitchFamily="18" charset="0"/>
              </a:rPr>
              <a:t> qa</a:t>
            </a:r>
            <a:r>
              <a:rPr lang="en-US" sz="2400" cap="none" dirty="0" smtClean="0">
                <a:solidFill>
                  <a:srgbClr val="222222"/>
                </a:solidFill>
                <a:latin typeface="Times New Roman" panose="02020603050405020304" pitchFamily="18" charset="0"/>
                <a:cs typeface="Times New Roman" panose="02020603050405020304" pitchFamily="18" charset="0"/>
              </a:rPr>
              <a:t>l</a:t>
            </a:r>
            <a:r>
              <a:rPr lang="az-Latn-AZ" sz="2400" cap="none" dirty="0" smtClean="0">
                <a:solidFill>
                  <a:srgbClr val="222222"/>
                </a:solidFill>
                <a:latin typeface="Times New Roman" panose="02020603050405020304" pitchFamily="18" charset="0"/>
                <a:cs typeface="Times New Roman" panose="02020603050405020304" pitchFamily="18" charset="0"/>
              </a:rPr>
              <a:t>mışdir</a:t>
            </a:r>
            <a:r>
              <a:rPr lang="en-US" sz="2400" cap="none" dirty="0" smtClean="0">
                <a:solidFill>
                  <a:srgbClr val="222222"/>
                </a:solidFill>
                <a:latin typeface="Times New Roman" panose="02020603050405020304" pitchFamily="18" charset="0"/>
                <a:cs typeface="Times New Roman" panose="02020603050405020304" pitchFamily="18" charset="0"/>
              </a:rPr>
              <a:t> </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1241" y="257390"/>
            <a:ext cx="1368152" cy="7222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671364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2D9BB7-CFFA-9BF7-3560-45D80D633D18}"/>
              </a:ext>
            </a:extLst>
          </p:cNvPr>
          <p:cNvSpPr>
            <a:spLocks noGrp="1"/>
          </p:cNvSpPr>
          <p:nvPr>
            <p:ph type="title"/>
          </p:nvPr>
        </p:nvSpPr>
        <p:spPr/>
        <p:txBody>
          <a:bodyPr/>
          <a:lstStyle/>
          <a:p>
            <a:r>
              <a:rPr lang="x-none" smtClean="0"/>
              <a:t>Dİqqətiniz üçün təşəkkür edirəm</a:t>
            </a:r>
            <a:endParaRPr lang="x-none" dirty="0"/>
          </a:p>
        </p:txBody>
      </p:sp>
      <p:pic>
        <p:nvPicPr>
          <p:cNvPr id="3"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1241" y="257390"/>
            <a:ext cx="1368152" cy="722251"/>
          </a:xfrm>
          <a:prstGeom prst="rect">
            <a:avLst/>
          </a:prstGeom>
          <a:ln>
            <a:noFill/>
          </a:ln>
          <a:effectLst>
            <a:outerShdw blurRad="292100" dist="139700" dir="2700000" algn="tl" rotWithShape="0">
              <a:srgbClr val="333333">
                <a:alpha val="65000"/>
              </a:srgbClr>
            </a:outerShdw>
          </a:effectLst>
        </p:spPr>
      </p:pic>
      <p:pic>
        <p:nvPicPr>
          <p:cNvPr id="4" name="Picture 4"/>
          <p:cNvPicPr>
            <a:picLocks noChangeAspect="1" noChangeArrowheads="1"/>
          </p:cNvPicPr>
          <p:nvPr/>
        </p:nvPicPr>
        <p:blipFill>
          <a:blip r:embed="rId3"/>
          <a:srcRect/>
          <a:stretch>
            <a:fillRect/>
          </a:stretch>
        </p:blipFill>
        <p:spPr bwMode="auto">
          <a:xfrm>
            <a:off x="1484243" y="1643270"/>
            <a:ext cx="9625035" cy="4546516"/>
          </a:xfrm>
          <a:prstGeom prst="rect">
            <a:avLst/>
          </a:prstGeom>
          <a:noFill/>
          <a:ln w="9525">
            <a:noFill/>
            <a:miter lim="800000"/>
            <a:headEnd/>
            <a:tailEnd/>
          </a:ln>
        </p:spPr>
      </p:pic>
    </p:spTree>
    <p:extLst>
      <p:ext uri="{BB962C8B-B14F-4D97-AF65-F5344CB8AC3E}">
        <p14:creationId xmlns:p14="http://schemas.microsoft.com/office/powerpoint/2010/main" val="2270960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159027"/>
            <a:ext cx="10364451" cy="2055668"/>
          </a:xfrm>
        </p:spPr>
        <p:txBody>
          <a:bodyPr/>
          <a:lstStyle/>
          <a:p>
            <a:r>
              <a:rPr lang="az-Latn-AZ" dirty="0" smtClean="0"/>
              <a:t>RS  diaqnOstik aLqOritmi</a:t>
            </a:r>
            <a:endParaRPr lang="ru-RU" dirty="0"/>
          </a:p>
        </p:txBody>
      </p:sp>
      <p:sp>
        <p:nvSpPr>
          <p:cNvPr id="3" name="Содержимое 2"/>
          <p:cNvSpPr>
            <a:spLocks noGrp="1"/>
          </p:cNvSpPr>
          <p:nvPr>
            <p:ph idx="1"/>
          </p:nvPr>
        </p:nvSpPr>
        <p:spPr>
          <a:xfrm>
            <a:off x="913775" y="1789043"/>
            <a:ext cx="10364452" cy="4002157"/>
          </a:xfrm>
        </p:spPr>
        <p:txBody>
          <a:bodyPr>
            <a:normAutofit fontScale="92500" lnSpcReduction="20000"/>
          </a:bodyPr>
          <a:lstStyle/>
          <a:p>
            <a:r>
              <a:rPr lang="az-Latn-AZ" dirty="0" smtClean="0"/>
              <a:t>1.İnvaziv kardi</a:t>
            </a:r>
            <a:r>
              <a:rPr lang="en-US" dirty="0" err="1" smtClean="0"/>
              <a:t>olo</a:t>
            </a:r>
            <a:r>
              <a:rPr lang="az-Latn-AZ" dirty="0" smtClean="0"/>
              <a:t>qun və kardi</a:t>
            </a:r>
            <a:r>
              <a:rPr lang="en-US" dirty="0" smtClean="0"/>
              <a:t>o</a:t>
            </a:r>
            <a:r>
              <a:rPr lang="az-Latn-AZ" dirty="0" smtClean="0"/>
              <a:t>cərrahın nəticəsi,ki sten</a:t>
            </a:r>
            <a:r>
              <a:rPr lang="en-US" dirty="0" smtClean="0"/>
              <a:t>o</a:t>
            </a:r>
            <a:r>
              <a:rPr lang="az-Latn-AZ" dirty="0" smtClean="0"/>
              <a:t>kardiya  işemik eti</a:t>
            </a:r>
            <a:r>
              <a:rPr lang="en-US" dirty="0" err="1" smtClean="0"/>
              <a:t>olo</a:t>
            </a:r>
            <a:r>
              <a:rPr lang="az-Latn-AZ" dirty="0" smtClean="0"/>
              <a:t>giya</a:t>
            </a:r>
            <a:r>
              <a:rPr lang="en-US" dirty="0" smtClean="0"/>
              <a:t>l</a:t>
            </a:r>
            <a:r>
              <a:rPr lang="az-Latn-AZ" dirty="0" smtClean="0"/>
              <a:t>ıdır və revasku</a:t>
            </a:r>
            <a:r>
              <a:rPr lang="en-US" dirty="0" smtClean="0"/>
              <a:t>l</a:t>
            </a:r>
            <a:r>
              <a:rPr lang="az-Latn-AZ" dirty="0" smtClean="0"/>
              <a:t>arizasiya  mümkün deyi</a:t>
            </a:r>
            <a:r>
              <a:rPr lang="en-US" dirty="0" smtClean="0"/>
              <a:t>l</a:t>
            </a:r>
            <a:r>
              <a:rPr lang="az-Latn-AZ" dirty="0" smtClean="0"/>
              <a:t>.N</a:t>
            </a:r>
            <a:r>
              <a:rPr lang="en-US" dirty="0" smtClean="0"/>
              <a:t>o</a:t>
            </a:r>
            <a:r>
              <a:rPr lang="az-Latn-AZ" dirty="0" smtClean="0"/>
              <a:t>rma</a:t>
            </a:r>
            <a:r>
              <a:rPr lang="en-US" dirty="0" smtClean="0"/>
              <a:t>l</a:t>
            </a:r>
            <a:r>
              <a:rPr lang="az-Latn-AZ" dirty="0" smtClean="0"/>
              <a:t>  angi</a:t>
            </a:r>
            <a:r>
              <a:rPr lang="en-US" dirty="0" smtClean="0"/>
              <a:t>o</a:t>
            </a:r>
            <a:r>
              <a:rPr lang="az-Latn-AZ" dirty="0" smtClean="0"/>
              <a:t>qraFik mənzərə Rs istisna edir.</a:t>
            </a:r>
            <a:endParaRPr lang="en-US" dirty="0" smtClean="0"/>
          </a:p>
          <a:p>
            <a:r>
              <a:rPr lang="az-Latn-AZ" dirty="0" smtClean="0"/>
              <a:t>2. Maksima</a:t>
            </a:r>
            <a:r>
              <a:rPr lang="en-US" dirty="0" smtClean="0"/>
              <a:t>l</a:t>
            </a:r>
            <a:r>
              <a:rPr lang="az-Latn-AZ" dirty="0" smtClean="0"/>
              <a:t> d</a:t>
            </a:r>
            <a:r>
              <a:rPr lang="en-US" dirty="0" smtClean="0"/>
              <a:t>o</a:t>
            </a:r>
            <a:r>
              <a:rPr lang="az-Latn-AZ" dirty="0" smtClean="0"/>
              <a:t>za</a:t>
            </a:r>
            <a:r>
              <a:rPr lang="en-US" dirty="0" smtClean="0"/>
              <a:t>l</a:t>
            </a:r>
            <a:r>
              <a:rPr lang="az-Latn-AZ" dirty="0" smtClean="0"/>
              <a:t>arda k</a:t>
            </a:r>
            <a:r>
              <a:rPr lang="en-US" dirty="0" smtClean="0"/>
              <a:t>o</a:t>
            </a:r>
            <a:r>
              <a:rPr lang="az-Latn-AZ" dirty="0" smtClean="0"/>
              <a:t>mbinə antiangina</a:t>
            </a:r>
            <a:r>
              <a:rPr lang="en-US" dirty="0" smtClean="0"/>
              <a:t>l</a:t>
            </a:r>
            <a:r>
              <a:rPr lang="az-Latn-AZ" dirty="0" smtClean="0"/>
              <a:t> terapiyanin qeyri effektiv</a:t>
            </a:r>
            <a:r>
              <a:rPr lang="en-US" dirty="0" smtClean="0"/>
              <a:t>l</a:t>
            </a:r>
            <a:r>
              <a:rPr lang="az-Latn-AZ" dirty="0" smtClean="0"/>
              <a:t>iyi</a:t>
            </a:r>
          </a:p>
          <a:p>
            <a:r>
              <a:rPr lang="en-US" dirty="0" smtClean="0"/>
              <a:t>3</a:t>
            </a:r>
            <a:r>
              <a:rPr lang="az-Latn-AZ" dirty="0" smtClean="0"/>
              <a:t>.</a:t>
            </a:r>
            <a:r>
              <a:rPr lang="en-US" dirty="0" smtClean="0"/>
              <a:t> </a:t>
            </a:r>
            <a:r>
              <a:rPr lang="az-Latn-AZ" dirty="0" smtClean="0"/>
              <a:t>Mi</a:t>
            </a:r>
            <a:r>
              <a:rPr lang="en-US" dirty="0" smtClean="0"/>
              <a:t>o</a:t>
            </a:r>
            <a:r>
              <a:rPr lang="az-Latn-AZ" dirty="0" smtClean="0"/>
              <a:t>kardın geriyə dönən işemiyasının müəyyən edilməsi</a:t>
            </a:r>
          </a:p>
          <a:p>
            <a:r>
              <a:rPr lang="az-Latn-AZ" dirty="0" smtClean="0"/>
              <a:t>3 Anamnez+dərman anamnezi+fizikaL  müayinə. Dərman müa</a:t>
            </a:r>
            <a:r>
              <a:rPr lang="en-US" dirty="0" smtClean="0"/>
              <a:t>l</a:t>
            </a:r>
            <a:r>
              <a:rPr lang="az-Latn-AZ" dirty="0" smtClean="0"/>
              <a:t>icəsinə riayətkar</a:t>
            </a:r>
            <a:r>
              <a:rPr lang="en-US" dirty="0" smtClean="0"/>
              <a:t> l</a:t>
            </a:r>
            <a:r>
              <a:rPr lang="az-Latn-AZ" dirty="0" smtClean="0"/>
              <a:t>ıq</a:t>
            </a:r>
            <a:endParaRPr lang="en-US" dirty="0" smtClean="0"/>
          </a:p>
          <a:p>
            <a:endParaRPr lang="az-Latn-AZ" dirty="0" smtClean="0"/>
          </a:p>
          <a:p>
            <a:r>
              <a:rPr lang="en-US" dirty="0" smtClean="0"/>
              <a:t>5</a:t>
            </a:r>
            <a:r>
              <a:rPr lang="az-Latn-AZ" dirty="0" smtClean="0"/>
              <a:t>. ekstrakardia </a:t>
            </a:r>
            <a:r>
              <a:rPr lang="en-US" dirty="0" smtClean="0"/>
              <a:t>l </a:t>
            </a:r>
            <a:r>
              <a:rPr lang="az-Latn-AZ" dirty="0" smtClean="0"/>
              <a:t> səbəb</a:t>
            </a:r>
            <a:r>
              <a:rPr lang="en-US" dirty="0" smtClean="0"/>
              <a:t>l</a:t>
            </a:r>
            <a:r>
              <a:rPr lang="az-Latn-AZ" dirty="0" smtClean="0"/>
              <a:t>ərin istisnası ( nevra</a:t>
            </a:r>
            <a:r>
              <a:rPr lang="en-US" dirty="0" smtClean="0"/>
              <a:t>l</a:t>
            </a:r>
            <a:r>
              <a:rPr lang="az-Latn-AZ" dirty="0" smtClean="0"/>
              <a:t>qiya, </a:t>
            </a:r>
            <a:r>
              <a:rPr lang="en-US" dirty="0" smtClean="0"/>
              <a:t>o</a:t>
            </a:r>
            <a:r>
              <a:rPr lang="az-Latn-AZ" dirty="0" smtClean="0"/>
              <a:t>ste</a:t>
            </a:r>
            <a:r>
              <a:rPr lang="en-US" dirty="0" smtClean="0"/>
              <a:t>o</a:t>
            </a:r>
            <a:r>
              <a:rPr lang="az-Latn-AZ" dirty="0" smtClean="0"/>
              <a:t>x</a:t>
            </a:r>
            <a:r>
              <a:rPr lang="en-US" dirty="0" smtClean="0"/>
              <a:t>o</a:t>
            </a:r>
            <a:r>
              <a:rPr lang="az-Latn-AZ" dirty="0" smtClean="0"/>
              <a:t>ndr</a:t>
            </a:r>
            <a:r>
              <a:rPr lang="en-US" dirty="0" smtClean="0"/>
              <a:t>o</a:t>
            </a:r>
            <a:r>
              <a:rPr lang="az-Latn-AZ" dirty="0" smtClean="0"/>
              <a:t>z, anemiya </a:t>
            </a:r>
            <a:r>
              <a:rPr lang="az-Latn-AZ" dirty="0" smtClean="0">
                <a:latin typeface="Times New Roman"/>
                <a:cs typeface="Times New Roman"/>
              </a:rPr>
              <a:t>)</a:t>
            </a:r>
            <a:endParaRPr lang="az-Latn-AZ" dirty="0" smtClean="0"/>
          </a:p>
          <a:p>
            <a:endParaRPr lang="en-US" dirty="0" smtClean="0"/>
          </a:p>
          <a:p>
            <a:r>
              <a:rPr lang="en-US" dirty="0" smtClean="0"/>
              <a:t>6</a:t>
            </a:r>
            <a:r>
              <a:rPr lang="az-Latn-AZ" dirty="0" smtClean="0"/>
              <a:t>.Həyacan hissinin və depressiyanın </a:t>
            </a:r>
            <a:r>
              <a:rPr lang="en-US" dirty="0" err="1" smtClean="0"/>
              <a:t>ol</a:t>
            </a:r>
            <a:r>
              <a:rPr lang="az-Latn-AZ" dirty="0" smtClean="0"/>
              <a:t>mAsı.  </a:t>
            </a:r>
            <a:r>
              <a:rPr lang="az-Latn-AZ" i="1" dirty="0" smtClean="0"/>
              <a:t>HADS</a:t>
            </a:r>
            <a:r>
              <a:rPr lang="az-Latn-AZ" dirty="0" smtClean="0"/>
              <a:t>  S</a:t>
            </a:r>
            <a:r>
              <a:rPr lang="en-US" dirty="0" smtClean="0"/>
              <a:t>o</a:t>
            </a:r>
            <a:r>
              <a:rPr lang="az-Latn-AZ" dirty="0" smtClean="0"/>
              <a:t>rğu anket</a:t>
            </a:r>
            <a:r>
              <a:rPr lang="en-US" dirty="0" smtClean="0"/>
              <a:t>l</a:t>
            </a:r>
            <a:r>
              <a:rPr lang="az-Latn-AZ" dirty="0" smtClean="0"/>
              <a:t>ərinin istifadəsi</a:t>
            </a:r>
            <a:endParaRPr lang="ru-RU" dirty="0"/>
          </a:p>
        </p:txBody>
      </p:sp>
      <p:pic>
        <p:nvPicPr>
          <p:cNvPr id="4"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1241" y="257390"/>
            <a:ext cx="1368152" cy="722251"/>
          </a:xfrm>
          <a:prstGeom prst="rect">
            <a:avLst/>
          </a:prstGeom>
          <a:ln>
            <a:noFill/>
          </a:ln>
          <a:effectLst>
            <a:outerShdw blurRad="292100" dist="139700" dir="2700000" algn="tl" rotWithShape="0">
              <a:srgbClr val="333333">
                <a:alpha val="65000"/>
              </a:srgbClr>
            </a:outerShdw>
          </a:effectLst>
        </p:spPr>
      </p:pic>
      <p:sp>
        <p:nvSpPr>
          <p:cNvPr id="5" name="Стрелка вниз 4"/>
          <p:cNvSpPr/>
          <p:nvPr/>
        </p:nvSpPr>
        <p:spPr>
          <a:xfrm>
            <a:off x="5378824" y="2501153"/>
            <a:ext cx="484632" cy="2823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a:off x="5324766" y="3090131"/>
            <a:ext cx="484632" cy="16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низ 7"/>
          <p:cNvSpPr/>
          <p:nvPr/>
        </p:nvSpPr>
        <p:spPr>
          <a:xfrm>
            <a:off x="5136508" y="3422277"/>
            <a:ext cx="484632" cy="2554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5324766" y="3970244"/>
            <a:ext cx="484632" cy="584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5324766" y="4706472"/>
            <a:ext cx="484632" cy="7261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BC9EBB-42A4-1B55-9635-3102000FF01F}"/>
              </a:ext>
            </a:extLst>
          </p:cNvPr>
          <p:cNvSpPr>
            <a:spLocks noGrp="1"/>
          </p:cNvSpPr>
          <p:nvPr>
            <p:ph type="title"/>
          </p:nvPr>
        </p:nvSpPr>
        <p:spPr/>
        <p:txBody>
          <a:bodyPr>
            <a:normAutofit/>
          </a:bodyPr>
          <a:lstStyle/>
          <a:p>
            <a:r>
              <a:rPr lang="x-none" sz="4000" cap="none" dirty="0">
                <a:solidFill>
                  <a:schemeClr val="accent4">
                    <a:lumMod val="50000"/>
                  </a:schemeClr>
                </a:solidFill>
                <a:latin typeface="Times New Roman" panose="02020603050405020304" pitchFamily="18" charset="0"/>
                <a:cs typeface="Times New Roman" panose="02020603050405020304" pitchFamily="18" charset="0"/>
              </a:rPr>
              <a:t>Korrelyasiya – Narahatlıq və İşemik Yük</a:t>
            </a:r>
          </a:p>
        </p:txBody>
      </p:sp>
      <p:sp>
        <p:nvSpPr>
          <p:cNvPr id="3" name="Content Placeholder 2">
            <a:extLst>
              <a:ext uri="{FF2B5EF4-FFF2-40B4-BE49-F238E27FC236}">
                <a16:creationId xmlns="" xmlns:a16="http://schemas.microsoft.com/office/drawing/2014/main" id="{D93E866D-9BB2-9389-BD4A-8D1C0D9F9CA4}"/>
              </a:ext>
            </a:extLst>
          </p:cNvPr>
          <p:cNvSpPr>
            <a:spLocks noGrp="1"/>
          </p:cNvSpPr>
          <p:nvPr>
            <p:ph idx="1"/>
          </p:nvPr>
        </p:nvSpPr>
        <p:spPr/>
        <p:txBody>
          <a:bodyPr/>
          <a:lstStyle/>
          <a:p>
            <a:r>
              <a:rPr lang="x-none" dirty="0">
                <a:latin typeface="Times New Roman" panose="02020603050405020304" pitchFamily="18" charset="0"/>
                <a:cs typeface="Times New Roman" panose="02020603050405020304" pitchFamily="18" charset="0"/>
              </a:rPr>
              <a:t>Stenokardiya ürəyİ zədələyİr</a:t>
            </a:r>
          </a:p>
          <a:p>
            <a:endParaRPr lang="x-none" dirty="0"/>
          </a:p>
          <a:p>
            <a:endParaRPr lang="x-none" dirty="0"/>
          </a:p>
          <a:p>
            <a:r>
              <a:rPr lang="x-none" dirty="0">
                <a:latin typeface="Times New Roman" panose="02020603050405020304" pitchFamily="18" charset="0"/>
                <a:cs typeface="Times New Roman" panose="02020603050405020304" pitchFamily="18" charset="0"/>
              </a:rPr>
              <a:t>Məhdudlaşdırılmış  həyat tərzİ</a:t>
            </a:r>
          </a:p>
          <a:p>
            <a:r>
              <a:rPr lang="x-none" dirty="0">
                <a:latin typeface="Times New Roman" panose="02020603050405020304" pitchFamily="18" charset="0"/>
                <a:cs typeface="Times New Roman" panose="02020603050405020304" pitchFamily="18" charset="0"/>
              </a:rPr>
              <a:t>Artan narahatlıq, depresiya</a:t>
            </a:r>
          </a:p>
          <a:p>
            <a:r>
              <a:rPr lang="x-none" dirty="0">
                <a:latin typeface="Times New Roman" panose="02020603050405020304" pitchFamily="18" charset="0"/>
                <a:cs typeface="Times New Roman" panose="02020603050405020304" pitchFamily="18" charset="0"/>
              </a:rPr>
              <a:t>Fİzİkİ </a:t>
            </a:r>
            <a:r>
              <a:rPr lang="x-none">
                <a:latin typeface="Times New Roman" panose="02020603050405020304" pitchFamily="18" charset="0"/>
                <a:cs typeface="Times New Roman" panose="02020603050405020304" pitchFamily="18" charset="0"/>
              </a:rPr>
              <a:t>aktİvlİyİn </a:t>
            </a:r>
            <a:r>
              <a:rPr lang="x-none" smtClean="0">
                <a:latin typeface="Times New Roman" panose="02020603050405020304" pitchFamily="18" charset="0"/>
                <a:cs typeface="Times New Roman" panose="02020603050405020304" pitchFamily="18" charset="0"/>
              </a:rPr>
              <a:t>azalması</a:t>
            </a:r>
            <a:endParaRPr lang="az-Latn-AZ" dirty="0" smtClean="0">
              <a:latin typeface="Times New Roman" panose="02020603050405020304" pitchFamily="18" charset="0"/>
              <a:cs typeface="Times New Roman" panose="02020603050405020304" pitchFamily="18" charset="0"/>
            </a:endParaRPr>
          </a:p>
          <a:p>
            <a:r>
              <a:rPr lang="az-Latn-AZ" dirty="0" smtClean="0">
                <a:latin typeface="Times New Roman" panose="02020603050405020304" pitchFamily="18" charset="0"/>
                <a:cs typeface="Times New Roman" panose="02020603050405020304" pitchFamily="18" charset="0"/>
              </a:rPr>
              <a:t>HƏYAT KEYFİYYƏTİNİN PİS</a:t>
            </a:r>
            <a:r>
              <a:rPr lang="x-none" smtClean="0">
                <a:latin typeface="Times New Roman" panose="02020603050405020304" pitchFamily="18" charset="0"/>
                <a:cs typeface="Times New Roman" panose="02020603050405020304" pitchFamily="18" charset="0"/>
              </a:rPr>
              <a:t>l</a:t>
            </a:r>
            <a:r>
              <a:rPr lang="az-Latn-AZ" dirty="0" smtClean="0">
                <a:latin typeface="Times New Roman" panose="02020603050405020304" pitchFamily="18" charset="0"/>
                <a:cs typeface="Times New Roman" panose="02020603050405020304" pitchFamily="18" charset="0"/>
              </a:rPr>
              <a:t>ƏŞMƏSİ</a:t>
            </a:r>
            <a:endParaRPr lang="x-none" dirty="0">
              <a:latin typeface="Times New Roman" panose="02020603050405020304" pitchFamily="18" charset="0"/>
              <a:cs typeface="Times New Roman" panose="02020603050405020304" pitchFamily="18" charset="0"/>
            </a:endParaRPr>
          </a:p>
          <a:p>
            <a:endParaRPr lang="x-none" dirty="0"/>
          </a:p>
        </p:txBody>
      </p:sp>
      <p:sp>
        <p:nvSpPr>
          <p:cNvPr id="5" name="Down Arrow 4">
            <a:extLst>
              <a:ext uri="{FF2B5EF4-FFF2-40B4-BE49-F238E27FC236}">
                <a16:creationId xmlns="" xmlns:a16="http://schemas.microsoft.com/office/drawing/2014/main" id="{3801A9AD-CA5B-B0A0-A176-6B0E15D65986}"/>
              </a:ext>
            </a:extLst>
          </p:cNvPr>
          <p:cNvSpPr/>
          <p:nvPr/>
        </p:nvSpPr>
        <p:spPr>
          <a:xfrm>
            <a:off x="2486025" y="2829846"/>
            <a:ext cx="198181" cy="9162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Striped Right Arrow 5">
            <a:extLst>
              <a:ext uri="{FF2B5EF4-FFF2-40B4-BE49-F238E27FC236}">
                <a16:creationId xmlns="" xmlns:a16="http://schemas.microsoft.com/office/drawing/2014/main" id="{8B32E6A0-9D6D-DA5E-EE43-7FA37905E092}"/>
              </a:ext>
            </a:extLst>
          </p:cNvPr>
          <p:cNvSpPr/>
          <p:nvPr/>
        </p:nvSpPr>
        <p:spPr>
          <a:xfrm>
            <a:off x="5513315" y="4776173"/>
            <a:ext cx="811260" cy="34151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TextBox 6">
            <a:extLst>
              <a:ext uri="{FF2B5EF4-FFF2-40B4-BE49-F238E27FC236}">
                <a16:creationId xmlns="" xmlns:a16="http://schemas.microsoft.com/office/drawing/2014/main" id="{C8AABCFD-BDD3-30E9-CFC0-FCB28305D931}"/>
              </a:ext>
            </a:extLst>
          </p:cNvPr>
          <p:cNvSpPr txBox="1"/>
          <p:nvPr/>
        </p:nvSpPr>
        <p:spPr>
          <a:xfrm>
            <a:off x="6678686" y="4643437"/>
            <a:ext cx="4465563" cy="646331"/>
          </a:xfrm>
          <a:prstGeom prst="rect">
            <a:avLst/>
          </a:prstGeom>
          <a:noFill/>
        </p:spPr>
        <p:txBody>
          <a:bodyPr wrap="square" rtlCol="0">
            <a:spAutoFit/>
          </a:bodyPr>
          <a:lstStyle/>
          <a:p>
            <a:r>
              <a:rPr lang="x-none" dirty="0">
                <a:latin typeface="Times New Roman" panose="02020603050405020304" pitchFamily="18" charset="0"/>
                <a:cs typeface="Times New Roman" panose="02020603050405020304" pitchFamily="18" charset="0"/>
              </a:rPr>
              <a:t>AŞAĞI TRESHOLDA SİMPTOMLARIN PİSLƏŞMƏSI</a:t>
            </a:r>
          </a:p>
        </p:txBody>
      </p:sp>
      <p:pic>
        <p:nvPicPr>
          <p:cNvPr id="8"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1241" y="257390"/>
            <a:ext cx="1368152" cy="7222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9959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0B330C-17F7-D8BE-FC50-CBA5590D82F0}"/>
              </a:ext>
            </a:extLst>
          </p:cNvPr>
          <p:cNvSpPr>
            <a:spLocks noGrp="1"/>
          </p:cNvSpPr>
          <p:nvPr>
            <p:ph type="title"/>
          </p:nvPr>
        </p:nvSpPr>
        <p:spPr/>
        <p:txBody>
          <a:bodyPr>
            <a:normAutofit/>
          </a:bodyPr>
          <a:lstStyle/>
          <a:p>
            <a:r>
              <a:rPr lang="x-none" sz="4000" dirty="0">
                <a:solidFill>
                  <a:schemeClr val="accent4">
                    <a:lumMod val="50000"/>
                  </a:schemeClr>
                </a:solidFill>
                <a:latin typeface="Times New Roman" panose="02020603050405020304" pitchFamily="18" charset="0"/>
                <a:cs typeface="Times New Roman" panose="02020603050405020304" pitchFamily="18" charset="0"/>
              </a:rPr>
              <a:t>Əsas</a:t>
            </a:r>
          </a:p>
        </p:txBody>
      </p:sp>
      <p:sp>
        <p:nvSpPr>
          <p:cNvPr id="3" name="Content Placeholder 2">
            <a:extLst>
              <a:ext uri="{FF2B5EF4-FFF2-40B4-BE49-F238E27FC236}">
                <a16:creationId xmlns="" xmlns:a16="http://schemas.microsoft.com/office/drawing/2014/main" id="{D568738F-61DC-5641-CF28-B5BFBC852C15}"/>
              </a:ext>
            </a:extLst>
          </p:cNvPr>
          <p:cNvSpPr>
            <a:spLocks noGrp="1"/>
          </p:cNvSpPr>
          <p:nvPr>
            <p:ph idx="1"/>
          </p:nvPr>
        </p:nvSpPr>
        <p:spPr/>
        <p:txBody>
          <a:bodyPr>
            <a:normAutofit fontScale="92500" lnSpcReduction="10000"/>
          </a:bodyPr>
          <a:lstStyle/>
          <a:p>
            <a:pPr marL="0" indent="0" algn="ctr">
              <a:buNone/>
            </a:pPr>
            <a:r>
              <a:rPr lang="x-none" sz="2400" cap="none" dirty="0">
                <a:latin typeface="Times New Roman" panose="02020603050405020304" pitchFamily="18" charset="0"/>
                <a:cs typeface="Times New Roman" panose="02020603050405020304" pitchFamily="18" charset="0"/>
              </a:rPr>
              <a:t>Xəstələrin medikal müalicə və /və ya revaskulyarizasiyaya baxmayaraq stenokardiyaya ağrıları olur</a:t>
            </a:r>
          </a:p>
          <a:p>
            <a:r>
              <a:rPr lang="x-none" sz="2400" dirty="0">
                <a:solidFill>
                  <a:schemeClr val="accent4">
                    <a:lumMod val="50000"/>
                  </a:schemeClr>
                </a:solidFill>
                <a:latin typeface="Times New Roman" panose="02020603050405020304" pitchFamily="18" charset="0"/>
                <a:cs typeface="Times New Roman" panose="02020603050405020304" pitchFamily="18" charset="0"/>
              </a:rPr>
              <a:t>Şəkərlİ dİabeti olan</a:t>
            </a:r>
          </a:p>
          <a:p>
            <a:r>
              <a:rPr lang="x-none" sz="2400" dirty="0">
                <a:solidFill>
                  <a:schemeClr val="accent4">
                    <a:lumMod val="50000"/>
                  </a:schemeClr>
                </a:solidFill>
                <a:latin typeface="Times New Roman" panose="02020603050405020304" pitchFamily="18" charset="0"/>
                <a:cs typeface="Times New Roman" panose="02020603050405020304" pitchFamily="18" charset="0"/>
              </a:rPr>
              <a:t>Yaşlı</a:t>
            </a:r>
          </a:p>
          <a:p>
            <a:r>
              <a:rPr lang="x-none" sz="2400" dirty="0">
                <a:solidFill>
                  <a:schemeClr val="accent4">
                    <a:lumMod val="50000"/>
                  </a:schemeClr>
                </a:solidFill>
                <a:latin typeface="Times New Roman" panose="02020603050405020304" pitchFamily="18" charset="0"/>
                <a:cs typeface="Times New Roman" panose="02020603050405020304" pitchFamily="18" charset="0"/>
              </a:rPr>
              <a:t>SM dİsfunksİyalı ürək çatmamazlığı </a:t>
            </a:r>
          </a:p>
          <a:p>
            <a:pPr marL="0" lvl="0" indent="0">
              <a:spcBef>
                <a:spcPct val="0"/>
              </a:spcBef>
              <a:spcAft>
                <a:spcPts val="600"/>
              </a:spcAft>
              <a:buNone/>
            </a:pPr>
            <a:endParaRPr lang="az-Latn-AZ" altLang="en-US" sz="900" i="1" dirty="0" smtClean="0">
              <a:solidFill>
                <a:srgbClr val="333333"/>
              </a:solidFill>
            </a:endParaRPr>
          </a:p>
          <a:p>
            <a:pPr marL="0" lvl="0" indent="0">
              <a:spcBef>
                <a:spcPct val="0"/>
              </a:spcBef>
              <a:spcAft>
                <a:spcPts val="600"/>
              </a:spcAft>
              <a:buNone/>
            </a:pPr>
            <a:endParaRPr lang="az-Latn-AZ" altLang="en-US" sz="900" i="1" dirty="0" smtClean="0">
              <a:solidFill>
                <a:srgbClr val="333333"/>
              </a:solidFill>
            </a:endParaRPr>
          </a:p>
          <a:p>
            <a:pPr marL="0" lvl="0" indent="0">
              <a:spcBef>
                <a:spcPct val="0"/>
              </a:spcBef>
              <a:spcAft>
                <a:spcPts val="600"/>
              </a:spcAft>
              <a:buNone/>
            </a:pPr>
            <a:r>
              <a:rPr lang="en-US" altLang="en-US" sz="900" i="1" dirty="0" err="1" smtClean="0">
                <a:solidFill>
                  <a:srgbClr val="333333"/>
                </a:solidFill>
              </a:rPr>
              <a:t>Eur</a:t>
            </a:r>
            <a:r>
              <a:rPr lang="en-US" altLang="en-US" sz="900" i="1" dirty="0" smtClean="0">
                <a:solidFill>
                  <a:srgbClr val="333333"/>
                </a:solidFill>
              </a:rPr>
              <a:t> Heart J</a:t>
            </a:r>
            <a:r>
              <a:rPr lang="en-US" altLang="en-US" sz="900" dirty="0" smtClean="0">
                <a:solidFill>
                  <a:srgbClr val="333333"/>
                </a:solidFill>
              </a:rPr>
              <a:t>, Volume 42, Issue 3, 14 January 2021, Pages 269–283, </a:t>
            </a:r>
            <a:r>
              <a:rPr lang="en-US" altLang="en-US" sz="900" dirty="0" smtClean="0">
                <a:solidFill>
                  <a:srgbClr val="333333"/>
                </a:solidFill>
                <a:hlinkClick r:id="rId2"/>
              </a:rPr>
              <a:t>https://doi.org/10.1093/eurheartj/ehaa820</a:t>
            </a:r>
            <a:endParaRPr lang="en-US" altLang="en-US" sz="900" dirty="0" smtClean="0">
              <a:solidFill>
                <a:srgbClr val="333333"/>
              </a:solidFill>
            </a:endParaRPr>
          </a:p>
          <a:p>
            <a:pPr marL="0" lvl="0" indent="0">
              <a:spcBef>
                <a:spcPct val="0"/>
              </a:spcBef>
              <a:spcAft>
                <a:spcPts val="600"/>
              </a:spcAft>
              <a:buNone/>
            </a:pPr>
            <a:r>
              <a:rPr lang="en-US" altLang="en-US" sz="900" dirty="0" smtClean="0">
                <a:solidFill>
                  <a:srgbClr val="2A2A2A"/>
                </a:solidFill>
              </a:rPr>
              <a:t>The content of this slide may be subject to copyright: please see the slide notes for details</a:t>
            </a:r>
            <a:r>
              <a:rPr lang="en-US" altLang="en-US" sz="1600" dirty="0" smtClean="0">
                <a:solidFill>
                  <a:srgbClr val="2A2A2A"/>
                </a:solidFill>
              </a:rPr>
              <a:t>.</a:t>
            </a:r>
            <a:endParaRPr lang="en-US" altLang="en-US" sz="1600" dirty="0" smtClean="0">
              <a:solidFill>
                <a:srgbClr val="333333"/>
              </a:solidFill>
            </a:endParaRPr>
          </a:p>
          <a:p>
            <a:pPr marL="0" indent="0">
              <a:buNone/>
            </a:pPr>
            <a:endParaRPr lang="x-none" dirty="0"/>
          </a:p>
          <a:p>
            <a:endParaRPr lang="x-none" dirty="0"/>
          </a:p>
        </p:txBody>
      </p:sp>
      <p:pic>
        <p:nvPicPr>
          <p:cNvPr id="4"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1241" y="257390"/>
            <a:ext cx="1368152" cy="7222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36482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F8F551-8A88-8F45-6005-9764E4681D66}"/>
              </a:ext>
            </a:extLst>
          </p:cNvPr>
          <p:cNvSpPr>
            <a:spLocks noGrp="1"/>
          </p:cNvSpPr>
          <p:nvPr>
            <p:ph type="title"/>
          </p:nvPr>
        </p:nvSpPr>
        <p:spPr/>
        <p:txBody>
          <a:bodyPr/>
          <a:lstStyle/>
          <a:p>
            <a:endParaRPr lang="x-none"/>
          </a:p>
        </p:txBody>
      </p:sp>
      <p:pic>
        <p:nvPicPr>
          <p:cNvPr id="3074" name="Picture 2">
            <a:extLst>
              <a:ext uri="{FF2B5EF4-FFF2-40B4-BE49-F238E27FC236}">
                <a16:creationId xmlns="" xmlns:a16="http://schemas.microsoft.com/office/drawing/2014/main" id="{64F2BFC4-B572-14B0-5A26-6E31496A7E0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8625" y="0"/>
            <a:ext cx="11344275" cy="6777153"/>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51241" y="257390"/>
            <a:ext cx="1368152" cy="7222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92541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78894B-DED2-A6C1-7F7D-824E362AD362}"/>
              </a:ext>
            </a:extLst>
          </p:cNvPr>
          <p:cNvSpPr>
            <a:spLocks noGrp="1"/>
          </p:cNvSpPr>
          <p:nvPr>
            <p:ph type="title"/>
          </p:nvPr>
        </p:nvSpPr>
        <p:spPr/>
        <p:txBody>
          <a:bodyPr>
            <a:normAutofit/>
          </a:bodyPr>
          <a:lstStyle/>
          <a:p>
            <a:r>
              <a:rPr lang="x-none" sz="4000" cap="none" dirty="0">
                <a:solidFill>
                  <a:schemeClr val="accent4">
                    <a:lumMod val="50000"/>
                  </a:schemeClr>
                </a:solidFill>
                <a:latin typeface="Times New Roman" panose="02020603050405020304" pitchFamily="18" charset="0"/>
                <a:cs typeface="Times New Roman" panose="02020603050405020304" pitchFamily="18" charset="0"/>
              </a:rPr>
              <a:t>KAX, Müxtəlif Müalicə Metodları</a:t>
            </a:r>
          </a:p>
        </p:txBody>
      </p:sp>
      <mc:AlternateContent xmlns:mc="http://schemas.openxmlformats.org/markup-compatibility/2006">
        <mc:Choice xmlns="" xmlns:cx1="http://schemas.microsoft.com/office/drawing/2015/9/8/chartex" Requires="cx1">
          <p:graphicFrame>
            <p:nvGraphicFramePr>
              <p:cNvPr id="4" name="Content Placeholder 3">
                <a:extLst>
                  <a:ext uri="{FF2B5EF4-FFF2-40B4-BE49-F238E27FC236}">
                    <a16:creationId xmlns:a16="http://schemas.microsoft.com/office/drawing/2014/main" id="{A7A5E2EC-524E-3E40-1F25-58DD3A724171}"/>
                  </a:ext>
                </a:extLst>
              </p:cNvPr>
              <p:cNvGraphicFramePr>
                <a:graphicFrameLocks noGrp="1"/>
              </p:cNvGraphicFramePr>
              <p:nvPr>
                <p:ph sz="quarter" idx="13"/>
                <p:extLst>
                  <p:ext uri="{D42A27DB-BD31-4B8C-83A1-F6EECF244321}">
                    <p14:modId xmlns:p14="http://schemas.microsoft.com/office/powerpoint/2010/main" val="1610234758"/>
                  </p:ext>
                </p:extLst>
              </p:nvPr>
            </p:nvGraphicFramePr>
            <p:xfrm>
              <a:off x="914400" y="2366963"/>
              <a:ext cx="10363200" cy="3424237"/>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4" name="Content Placeholder 3">
                <a:extLst>
                  <a:ext uri="{FF2B5EF4-FFF2-40B4-BE49-F238E27FC236}">
                    <a16:creationId xmlns:cx1="http://schemas.microsoft.com/office/drawing/2015/9/8/chartex" xmlns="" xmlns:a16="http://schemas.microsoft.com/office/drawing/2014/main" id="{A7A5E2EC-524E-3E40-1F25-58DD3A724171}"/>
                  </a:ext>
                </a:extLst>
              </p:cNvPr>
              <p:cNvPicPr>
                <a:picLocks noGrp="1" noRot="1" noChangeAspect="1" noMove="1" noResize="1" noEditPoints="1" noAdjustHandles="1" noChangeArrowheads="1" noChangeShapeType="1"/>
              </p:cNvPicPr>
              <p:nvPr/>
            </p:nvPicPr>
            <p:blipFill>
              <a:blip r:embed="rId4"/>
              <a:stretch>
                <a:fillRect/>
              </a:stretch>
            </p:blipFill>
            <p:spPr>
              <a:xfrm>
                <a:off x="914400" y="2366963"/>
                <a:ext cx="10363200" cy="3424237"/>
              </a:xfrm>
              <a:prstGeom prst="rect">
                <a:avLst/>
              </a:prstGeom>
            </p:spPr>
          </p:pic>
        </mc:Fallback>
      </mc:AlternateContent>
      <p:graphicFrame>
        <p:nvGraphicFramePr>
          <p:cNvPr id="5" name="Diagram 4">
            <a:extLst>
              <a:ext uri="{FF2B5EF4-FFF2-40B4-BE49-F238E27FC236}">
                <a16:creationId xmlns="" xmlns:a16="http://schemas.microsoft.com/office/drawing/2014/main" id="{C286F94A-A2F6-8794-6C8D-84C53C7F26BD}"/>
              </a:ext>
            </a:extLst>
          </p:cNvPr>
          <p:cNvGraphicFramePr/>
          <p:nvPr>
            <p:extLst>
              <p:ext uri="{D42A27DB-BD31-4B8C-83A1-F6EECF244321}">
                <p14:modId xmlns:p14="http://schemas.microsoft.com/office/powerpoint/2010/main" val="1988395106"/>
              </p:ext>
            </p:extLst>
          </p:nvPr>
        </p:nvGraphicFramePr>
        <p:xfrm>
          <a:off x="913774" y="1996440"/>
          <a:ext cx="9246226" cy="46403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Resim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51241" y="257390"/>
            <a:ext cx="1368152" cy="7222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06930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idx="10"/>
          </p:nvPr>
        </p:nvSpPr>
        <p:spPr>
          <a:xfrm>
            <a:off x="0" y="5994400"/>
            <a:ext cx="1023620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dirty="0" err="1">
                <a:solidFill>
                  <a:srgbClr val="333333"/>
                </a:solidFill>
              </a:rPr>
              <a:t>Eur</a:t>
            </a:r>
            <a:r>
              <a:rPr lang="en-US" altLang="en-US" sz="1000" i="1" dirty="0">
                <a:solidFill>
                  <a:srgbClr val="333333"/>
                </a:solidFill>
              </a:rPr>
              <a:t> Heart J</a:t>
            </a:r>
            <a:r>
              <a:rPr lang="en-US" altLang="en-US" sz="1000" dirty="0">
                <a:solidFill>
                  <a:srgbClr val="333333"/>
                </a:solidFill>
              </a:rPr>
              <a:t>, Volume 42, Issue 3, 14 January 2021, Pages 269–283, </a:t>
            </a:r>
            <a:r>
              <a:rPr lang="en-US" altLang="en-US" sz="1000" dirty="0">
                <a:solidFill>
                  <a:srgbClr val="333333"/>
                </a:solidFill>
                <a:hlinkClick r:id="rId3"/>
              </a:rPr>
              <a:t>https://doi.org/10.1093/eurheartj/ehaa820</a:t>
            </a:r>
            <a:endParaRPr lang="en-US" altLang="en-US" sz="1000" dirty="0">
              <a:solidFill>
                <a:srgbClr val="333333"/>
              </a:solidFill>
            </a:endParaRPr>
          </a:p>
          <a:p>
            <a:pPr marL="0" lvl="0" indent="0" eaLnBrk="1" hangingPunct="1">
              <a:spcBef>
                <a:spcPct val="0"/>
              </a:spcBef>
              <a:spcAft>
                <a:spcPts val="600"/>
              </a:spcAft>
              <a:buFontTx/>
              <a:buNone/>
            </a:pPr>
            <a:r>
              <a:rPr lang="en-US" altLang="en-US" sz="800" dirty="0">
                <a:solidFill>
                  <a:srgbClr val="2A2A2A"/>
                </a:solidFill>
              </a:rPr>
              <a:t>The content of this slide may be subject to copyright: please see the slide notes for details.</a:t>
            </a:r>
            <a:endParaRPr lang="en-US" altLang="en-US" sz="800" dirty="0">
              <a:solidFill>
                <a:srgbClr val="333333"/>
              </a:solidFill>
            </a:endParaRPr>
          </a:p>
        </p:txBody>
      </p:sp>
      <p:pic>
        <p:nvPicPr>
          <p:cNvPr id="5124" name="Picture 4" descr="Oxford University Press"/>
          <p:cNvPicPr>
            <a:picLocks noChangeAspect="1"/>
          </p:cNvPicPr>
          <p:nvPr/>
        </p:nvPicPr>
        <p:blipFill>
          <a:blip r:embed="rId4"/>
          <a:stretch>
            <a:fillRect/>
          </a:stretch>
        </p:blipFill>
        <p:spPr>
          <a:xfrm>
            <a:off x="10538883" y="6294439"/>
            <a:ext cx="1411816" cy="244475"/>
          </a:xfrm>
          <a:prstGeom prst="rect">
            <a:avLst/>
          </a:prstGeom>
          <a:noFill/>
          <a:ln>
            <a:noFill/>
            <a:miter lim="800000"/>
          </a:ln>
        </p:spPr>
      </p:pic>
      <p:pic>
        <p:nvPicPr>
          <p:cNvPr id="5125" name="New picture"/>
          <p:cNvPicPr/>
          <p:nvPr/>
        </p:nvPicPr>
        <p:blipFill>
          <a:blip r:embed="rId5"/>
          <a:stretch>
            <a:fillRect/>
          </a:stretch>
        </p:blipFill>
        <p:spPr>
          <a:xfrm>
            <a:off x="2042950" y="0"/>
            <a:ext cx="8778322" cy="5829300"/>
          </a:xfrm>
          <a:prstGeom prst="rect">
            <a:avLst/>
          </a:prstGeom>
        </p:spPr>
      </p:pic>
      <p:pic>
        <p:nvPicPr>
          <p:cNvPr id="5126" name="New picture"/>
          <p:cNvPicPr/>
          <p:nvPr/>
        </p:nvPicPr>
        <p:blipFill>
          <a:blip r:embed="rId6"/>
          <a:stretch>
            <a:fillRect/>
          </a:stretch>
        </p:blipFill>
        <p:spPr>
          <a:xfrm>
            <a:off x="10086988" y="425450"/>
            <a:ext cx="1495411" cy="508000"/>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{E4D9C979-0142-304C-8186-D805571E7E07}tf10001073</Template>
  <TotalTime>2190</TotalTime>
  <Words>2580</Words>
  <Application>Microsoft Office PowerPoint</Application>
  <PresentationFormat>Widescreen</PresentationFormat>
  <Paragraphs>271</Paragraphs>
  <Slides>39</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ＭＳ Ｐゴシック</vt:lpstr>
      <vt:lpstr>Arial</vt:lpstr>
      <vt:lpstr>Calibri</vt:lpstr>
      <vt:lpstr>Cambria</vt:lpstr>
      <vt:lpstr>NexusSerif</vt:lpstr>
      <vt:lpstr>Open Sans</vt:lpstr>
      <vt:lpstr>Palatino</vt:lpstr>
      <vt:lpstr>Tahoma</vt:lpstr>
      <vt:lpstr>Times New Roman</vt:lpstr>
      <vt:lpstr>Tw Cen MT</vt:lpstr>
      <vt:lpstr>Droplet</vt:lpstr>
      <vt:lpstr>Revaskularizasiya mümkün olmayan  və refrakter stenokardiyalı pasientlərin idarə olunması</vt:lpstr>
      <vt:lpstr>           Refrakter stenokardiya  </vt:lpstr>
      <vt:lpstr>Figure 1 aplan–Meier survival curve in 1200 patients with refractory angina; centre line is the estimated fraction .. oPTİMİST –TR, İCHEMİA -TR. 6-9% rast gəlməsi</vt:lpstr>
      <vt:lpstr>RS  diaqnOstik aLqOritmi</vt:lpstr>
      <vt:lpstr>Korrelyasiya – Narahatlıq və İşemik Yük</vt:lpstr>
      <vt:lpstr>Əsas</vt:lpstr>
      <vt:lpstr>PowerPoint Presentation</vt:lpstr>
      <vt:lpstr>KAX, Müxtəlif Müalicə Metodları</vt:lpstr>
      <vt:lpstr>PowerPoint Presentation</vt:lpstr>
      <vt:lpstr>PowerPoint Presentation</vt:lpstr>
      <vt:lpstr>PowerPoint Presentation</vt:lpstr>
      <vt:lpstr>Ənənəvi Antianginal Dərman Müalicəsi individual Olmalıdır</vt:lpstr>
      <vt:lpstr>Hal- hazirda istifadə olunan antianginal terapiya</vt:lpstr>
      <vt:lpstr>PowerPoint Presentation</vt:lpstr>
      <vt:lpstr>KLİNİKİ Hal </vt:lpstr>
      <vt:lpstr>Qeyri- Farmakoloji </vt:lpstr>
      <vt:lpstr>2019 ESC kliniki protokol Refrakter StenOkardiyanın  müaLicə  üsuLLarI </vt:lpstr>
      <vt:lpstr>Refrakter Stenkardiyanın  müaLicə üsuLLarI </vt:lpstr>
      <vt:lpstr>Koronar Sinus Reduktor</vt:lpstr>
      <vt:lpstr>Bu cihazı qiymətləndirən randomizə edilmiş  Coronary Sinus Reducer For Treatment Of Refractory Angina Cosira – tətqiqatı </vt:lpstr>
      <vt:lpstr>PowerPoint Presentation</vt:lpstr>
      <vt:lpstr>CELL Therapy- Hüceyrə Terapiyası</vt:lpstr>
      <vt:lpstr>PowerPoint Presentation</vt:lpstr>
      <vt:lpstr>EECP Xarici Gücləndirilmiş Əks Pulsasiya</vt:lpstr>
      <vt:lpstr>EECP Xarici Gücləndirilmiş Əks Pulsasiya</vt:lpstr>
      <vt:lpstr>Diastola Zamanı Retroqrad Aortik Axın </vt:lpstr>
      <vt:lpstr>EECP Xarici Gücləndirilmiş Əks Pulsasiya</vt:lpstr>
      <vt:lpstr>External Enhanced Counterpulsation Xarici Gücləndirilmiş Əks Pulsasiya</vt:lpstr>
      <vt:lpstr>Multicenter Study Of Enhanced External Counterpulsation (MUST-EECP) Tətqiqatı</vt:lpstr>
      <vt:lpstr>    Trimetazidine Improves the Outcome of EECP Therapy in Patients with Refractory Angina Pectoris   Saad Rasool Shaker,1 Fadhil Al-Amran,2 Ghizal Fatima,3 Hayder Al-Aubaid,4 and Najah R Hadi1 Abstract </vt:lpstr>
      <vt:lpstr> EECP- Əks göstərişlər</vt:lpstr>
      <vt:lpstr>Extracorporeal Shockwave Myocardial Revascularisation Therapy</vt:lpstr>
      <vt:lpstr>Extracorporeal Shockwave Myocardial Revascularisation Therapy</vt:lpstr>
      <vt:lpstr>ESMR</vt:lpstr>
      <vt:lpstr>Neuromodulation- SCS</vt:lpstr>
      <vt:lpstr>PowerPoint Presentation</vt:lpstr>
      <vt:lpstr>Spinal Cord Stimulation</vt:lpstr>
      <vt:lpstr>Yekun</vt:lpstr>
      <vt:lpstr>Dİqqətiniz üçün təşəkkür edirəm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701</cp:revision>
  <dcterms:created xsi:type="dcterms:W3CDTF">2022-11-22T17:21:06Z</dcterms:created>
  <dcterms:modified xsi:type="dcterms:W3CDTF">2022-12-10T12:57:39Z</dcterms:modified>
</cp:coreProperties>
</file>